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body"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 type="body"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2" name="PlaceHolder 7"/>
          <p:cNvSpPr>
            <a:spLocks noGrp="1"/>
          </p:cNvSpPr>
          <p:nvPr>
            <p:ph type="body"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 type="body"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 type="body"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28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grpSp>
        <p:nvGrpSpPr>
          <p:cNvPr id="11" name="Group 12"/>
          <p:cNvGrpSpPr/>
          <p:nvPr/>
        </p:nvGrpSpPr>
        <p:grpSpPr>
          <a:xfrm>
            <a:off x="360" y="-8640"/>
            <a:ext cx="12191400" cy="6866640"/>
            <a:chOff x="360" y="-8640"/>
            <a:chExt cx="12191400" cy="6866640"/>
          </a:xfrm>
        </p:grpSpPr>
        <p:sp>
          <p:nvSpPr>
            <p:cNvPr id="12" name="Line 13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3" name="Line 14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" name="CustomShape 15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" name="CustomShape 16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" name="CustomShape 17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" name="CustomShape 18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" name="CustomShape 19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" name="CustomShape 20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" name="CustomShape 21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" name="CustomShape 22"/>
            <p:cNvSpPr/>
            <p:nvPr/>
          </p:nvSpPr>
          <p:spPr>
            <a:xfrm rot="10800000">
              <a:off x="360" y="360"/>
              <a:ext cx="842400" cy="566568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2" name="PlaceHolder 23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5400" b="0" strike="noStrike" spc="-1">
                <a:solidFill>
                  <a:srgbClr val="EB3D9F"/>
                </a:solidFill>
                <a:latin typeface="Trebuchet MS"/>
              </a:rPr>
              <a:t>Modifiez le style du titre</a:t>
            </a:r>
            <a:endParaRPr lang="en-US" sz="54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3" name="PlaceHolder 24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2931BA6-2AA8-4B35-87C2-2173F2F007CA}" type="datetime">
              <a:rPr lang="fr-FR" sz="900" b="0" strike="noStrike" spc="-1">
                <a:solidFill>
                  <a:srgbClr val="8B8B8B"/>
                </a:solidFill>
                <a:latin typeface="Trebuchet MS"/>
              </a:rPr>
              <a:t>20/01/2022</a:t>
            </a:fld>
            <a:endParaRPr lang="fr-FR" sz="900" b="0" strike="noStrike" spc="-1">
              <a:latin typeface="Times New Roman"/>
            </a:endParaRPr>
          </a:p>
        </p:txBody>
      </p:sp>
      <p:sp>
        <p:nvSpPr>
          <p:cNvPr id="24" name="PlaceHolder 25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25" name="PlaceHolder 26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D289277-8427-49DA-A7BF-4BD16F48915F}" type="slidenum">
              <a:rPr lang="fr-FR" sz="900" b="0" strike="noStrike" spc="-1">
                <a:solidFill>
                  <a:srgbClr val="EB3D9F"/>
                </a:solidFill>
                <a:latin typeface="Trebuchet MS"/>
              </a:rPr>
              <a:t>‹N°›</a:t>
            </a:fld>
            <a:endParaRPr lang="fr-FR" sz="900" b="0" strike="noStrike" spc="-1">
              <a:latin typeface="Times New Roman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Trebuchet MS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404040"/>
                </a:solidFill>
                <a:latin typeface="Trebuchet MS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64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5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6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7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8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9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0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1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2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3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74" name="PlaceHolder 12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b="0" strike="noStrike" spc="-1">
                <a:solidFill>
                  <a:srgbClr val="EB3D9F"/>
                </a:solidFill>
                <a:latin typeface="Trebuchet MS"/>
              </a:rPr>
              <a:t>Modifiez le style du titre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5" name="PlaceHolder 13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1800" b="0" strike="noStrike" spc="-1">
                <a:solidFill>
                  <a:srgbClr val="404040"/>
                </a:solidFill>
                <a:latin typeface="Trebuchet MS"/>
              </a:rPr>
              <a:t>Cliquez pour modifier les styles du texte du masque</a:t>
            </a:r>
          </a:p>
          <a:p>
            <a:pPr marL="743040" lvl="1" indent="-28548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1600" b="0" strike="noStrike" spc="-1">
                <a:solidFill>
                  <a:srgbClr val="404040"/>
                </a:solidFill>
                <a:latin typeface="Trebuchet MS"/>
              </a:rPr>
              <a:t>Deuxième niveau</a:t>
            </a:r>
          </a:p>
          <a:p>
            <a:pPr marL="1143000" lvl="2" indent="-22824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1400" b="0" strike="noStrike" spc="-1">
                <a:solidFill>
                  <a:srgbClr val="404040"/>
                </a:solidFill>
                <a:latin typeface="Trebuchet MS"/>
              </a:rPr>
              <a:t>Troisième niveau</a:t>
            </a:r>
          </a:p>
          <a:p>
            <a:pPr marL="1600200" lvl="3" indent="-22824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Quatrième niveau</a:t>
            </a:r>
          </a:p>
          <a:p>
            <a:pPr marL="2057400" lvl="4" indent="-22824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Cinquième niveau</a:t>
            </a:r>
          </a:p>
        </p:txBody>
      </p:sp>
      <p:sp>
        <p:nvSpPr>
          <p:cNvPr id="76" name="PlaceHolder 14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E6C9ED8-053F-47ED-855C-CC2F25C4DA69}" type="datetime">
              <a:rPr lang="fr-FR" sz="900" b="0" strike="noStrike" spc="-1">
                <a:solidFill>
                  <a:srgbClr val="8B8B8B"/>
                </a:solidFill>
                <a:latin typeface="Trebuchet MS"/>
              </a:rPr>
              <a:t>20/01/2022</a:t>
            </a:fld>
            <a:endParaRPr lang="fr-FR" sz="900" b="0" strike="noStrike" spc="-1">
              <a:latin typeface="Times New Roman"/>
            </a:endParaRPr>
          </a:p>
        </p:txBody>
      </p:sp>
      <p:sp>
        <p:nvSpPr>
          <p:cNvPr id="77" name="PlaceHolder 15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78" name="PlaceHolder 16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769783-38A3-47A8-82D0-CC9ED921CC6F}" type="slidenum">
              <a:rPr lang="fr-FR" sz="900" b="0" strike="noStrike" spc="-1">
                <a:solidFill>
                  <a:srgbClr val="EB3D9F"/>
                </a:solidFill>
                <a:latin typeface="Trebuchet MS"/>
              </a:rPr>
              <a:t>‹N°›</a:t>
            </a:fld>
            <a:endParaRPr lang="fr-FR" sz="9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-3255840" y="1791720"/>
            <a:ext cx="14241960" cy="1636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marL="355680" algn="r">
              <a:lnSpc>
                <a:spcPct val="100000"/>
              </a:lnSpc>
            </a:pPr>
            <a:r>
              <a:rPr lang="en-US" sz="4400" b="0" strike="noStrike" spc="-1" dirty="0">
                <a:solidFill>
                  <a:srgbClr val="EB3D9F"/>
                </a:solidFill>
                <a:latin typeface="Trebuchet MS"/>
              </a:rPr>
              <a:t>Le comportement de la marmotte en hiver </a:t>
            </a:r>
            <a:endParaRPr lang="en-US" sz="44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16" name="Picture 2" descr="Photos araignées insectes fleurs henri maleysson: Marmottes du Mezenc"/>
          <p:cNvPicPr/>
          <p:nvPr/>
        </p:nvPicPr>
        <p:blipFill>
          <a:blip r:embed="rId2"/>
          <a:srcRect b="11241"/>
          <a:stretch/>
        </p:blipFill>
        <p:spPr>
          <a:xfrm>
            <a:off x="3461760" y="4097520"/>
            <a:ext cx="3801600" cy="2250360"/>
          </a:xfrm>
          <a:prstGeom prst="rect">
            <a:avLst/>
          </a:prstGeom>
          <a:ln>
            <a:noFill/>
          </a:ln>
        </p:spPr>
      </p:pic>
      <p:sp>
        <p:nvSpPr>
          <p:cNvPr id="117" name="CustomShape 2"/>
          <p:cNvSpPr/>
          <p:nvPr/>
        </p:nvSpPr>
        <p:spPr>
          <a:xfrm>
            <a:off x="1014480" y="414360"/>
            <a:ext cx="294300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400" b="0" strike="noStrike" spc="-1">
                <a:solidFill>
                  <a:srgbClr val="000000"/>
                </a:solidFill>
                <a:latin typeface="Arial"/>
              </a:rPr>
              <a:t>Melina et Saba </a:t>
            </a:r>
            <a:endParaRPr lang="fr-FR" sz="2400" b="0" strike="noStrike" spc="-1">
              <a:latin typeface="Arial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EB3D9F"/>
                </a:solidFill>
                <a:latin typeface="Arial"/>
              </a:rPr>
              <a:t>Présentation</a:t>
            </a:r>
            <a:endParaRPr lang="en-US" sz="32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677160" y="1488600"/>
            <a:ext cx="8596440" cy="3880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La marmotte est un petit animal qui fait partie de la famille des mammifères. La marmotte est un rongeur dont le corps mesure de 30 à 60 cm et la queue de 10 à 25 cm et elle pèse entre 2 à 4 kg. Son espérance de vie est de 15 à 18 ans. La marmotte vit dans les massifs alpins. </a:t>
            </a:r>
            <a:endParaRPr lang="en-US" sz="2000" b="0" strike="noStrike" spc="-1" dirty="0">
              <a:solidFill>
                <a:srgbClr val="404040"/>
              </a:solidFill>
              <a:latin typeface="Trebuchet MS"/>
            </a:endParaRPr>
          </a:p>
        </p:txBody>
      </p:sp>
      <p:pic>
        <p:nvPicPr>
          <p:cNvPr id="120" name="Picture 2" descr="La marmotte des Alpes se porte bien dans les Pyrénées"/>
          <p:cNvPicPr/>
          <p:nvPr/>
        </p:nvPicPr>
        <p:blipFill>
          <a:blip r:embed="rId2"/>
          <a:srcRect l="9376" r="12827"/>
          <a:stretch/>
        </p:blipFill>
        <p:spPr>
          <a:xfrm>
            <a:off x="3243240" y="3064680"/>
            <a:ext cx="3171600" cy="2721240"/>
          </a:xfrm>
          <a:prstGeom prst="rect">
            <a:avLst/>
          </a:prstGeom>
          <a:ln>
            <a:noFill/>
          </a:ln>
        </p:spPr>
      </p:pic>
      <p:sp>
        <p:nvSpPr>
          <p:cNvPr id="121" name="CustomShape 3"/>
          <p:cNvSpPr/>
          <p:nvPr/>
        </p:nvSpPr>
        <p:spPr>
          <a:xfrm>
            <a:off x="8017560" y="4558320"/>
            <a:ext cx="268560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Marmotte des Alpes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122" name="CustomShape 4"/>
          <p:cNvSpPr/>
          <p:nvPr/>
        </p:nvSpPr>
        <p:spPr>
          <a:xfrm flipH="1">
            <a:off x="6436800" y="4758480"/>
            <a:ext cx="158040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 dirty="0" err="1">
                <a:solidFill>
                  <a:srgbClr val="EB3D9F"/>
                </a:solidFill>
                <a:latin typeface="Arial"/>
              </a:rPr>
              <a:t>Où</a:t>
            </a:r>
            <a:r>
              <a:rPr lang="en-US" sz="3200" b="0" strike="noStrike" spc="-1" dirty="0">
                <a:solidFill>
                  <a:srgbClr val="EB3D9F"/>
                </a:solidFill>
                <a:latin typeface="Arial"/>
              </a:rPr>
              <a:t> vit la marmotte sur la </a:t>
            </a:r>
            <a:r>
              <a:rPr lang="en-US" sz="3200" b="0" strike="noStrike" spc="-1" dirty="0" err="1">
                <a:solidFill>
                  <a:srgbClr val="EB3D9F"/>
                </a:solidFill>
                <a:latin typeface="Arial"/>
              </a:rPr>
              <a:t>planète</a:t>
            </a:r>
            <a:r>
              <a:rPr lang="en-US" sz="3200" b="0" strike="noStrike" spc="-1" dirty="0">
                <a:solidFill>
                  <a:srgbClr val="EB3D9F"/>
                </a:solidFill>
                <a:latin typeface="Arial"/>
              </a:rPr>
              <a:t> ?</a:t>
            </a:r>
            <a:endParaRPr lang="en-US" sz="32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24" name="Image 12"/>
          <p:cNvPicPr/>
          <p:nvPr/>
        </p:nvPicPr>
        <p:blipFill>
          <a:blip r:embed="rId2"/>
          <a:stretch/>
        </p:blipFill>
        <p:spPr>
          <a:xfrm>
            <a:off x="1595880" y="1640880"/>
            <a:ext cx="5682600" cy="5045400"/>
          </a:xfrm>
          <a:prstGeom prst="rect">
            <a:avLst/>
          </a:prstGeom>
          <a:ln>
            <a:noFill/>
          </a:ln>
        </p:spPr>
      </p:pic>
      <p:sp>
        <p:nvSpPr>
          <p:cNvPr id="125" name="CustomShape 2"/>
          <p:cNvSpPr/>
          <p:nvPr/>
        </p:nvSpPr>
        <p:spPr>
          <a:xfrm>
            <a:off x="4643280" y="3757680"/>
            <a:ext cx="2400120" cy="1628280"/>
          </a:xfrm>
          <a:prstGeom prst="ellipse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6" name="CustomShape 3"/>
          <p:cNvSpPr/>
          <p:nvPr/>
        </p:nvSpPr>
        <p:spPr>
          <a:xfrm flipH="1">
            <a:off x="7043040" y="3370680"/>
            <a:ext cx="1486440" cy="773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CustomShape 4"/>
          <p:cNvSpPr/>
          <p:nvPr/>
        </p:nvSpPr>
        <p:spPr>
          <a:xfrm>
            <a:off x="8705520" y="3059640"/>
            <a:ext cx="194688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Massifs alpins 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677160" y="1262880"/>
            <a:ext cx="552312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Carte du milieux de vie de la marmotte</a:t>
            </a:r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EB3D9F"/>
                </a:solidFill>
                <a:latin typeface="Arial"/>
              </a:rPr>
              <a:t>Que mange la marmotte ?</a:t>
            </a:r>
            <a:endParaRPr lang="en-US" sz="32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677160" y="2160720"/>
            <a:ext cx="8766360" cy="38804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La marmotte a un régime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alimentaire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assez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varié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. La marmotte est un animal omnivore. Elle se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nourrit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 de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plantes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de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graines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d’herbes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de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vers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d’insectes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d’araignées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de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certaines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baies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de bourgeons, de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graminées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de fleurs et des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écorces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de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trèfles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, de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pissenlits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… Elle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peut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aussi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 manger des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légumes</a:t>
            </a: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 et des </a:t>
            </a:r>
            <a:r>
              <a:rPr lang="en-US" sz="2000" b="0" strike="noStrike" spc="-1" dirty="0" err="1">
                <a:solidFill>
                  <a:srgbClr val="404040"/>
                </a:solidFill>
                <a:latin typeface="Arial"/>
              </a:rPr>
              <a:t>racines</a:t>
            </a:r>
            <a:r>
              <a:rPr lang="en-US" sz="1800" b="0" strike="noStrike" spc="-1" dirty="0">
                <a:solidFill>
                  <a:srgbClr val="404040"/>
                </a:solidFill>
                <a:latin typeface="Arial"/>
              </a:rPr>
              <a:t>.</a:t>
            </a:r>
            <a:endParaRPr lang="en-US" sz="1800" b="0" strike="noStrike" spc="-1" dirty="0">
              <a:solidFill>
                <a:srgbClr val="404040"/>
              </a:solidFill>
              <a:latin typeface="Trebuchet MS"/>
            </a:endParaRPr>
          </a:p>
        </p:txBody>
      </p:sp>
      <p:pic>
        <p:nvPicPr>
          <p:cNvPr id="131" name="Image 130"/>
          <p:cNvPicPr/>
          <p:nvPr/>
        </p:nvPicPr>
        <p:blipFill>
          <a:blip r:embed="rId2"/>
          <a:stretch/>
        </p:blipFill>
        <p:spPr>
          <a:xfrm>
            <a:off x="1008000" y="4032000"/>
            <a:ext cx="3273840" cy="2160000"/>
          </a:xfrm>
          <a:prstGeom prst="rect">
            <a:avLst/>
          </a:prstGeom>
          <a:ln>
            <a:noFill/>
          </a:ln>
        </p:spPr>
      </p:pic>
      <p:pic>
        <p:nvPicPr>
          <p:cNvPr id="132" name="Image 131"/>
          <p:cNvPicPr/>
          <p:nvPr/>
        </p:nvPicPr>
        <p:blipFill>
          <a:blip r:embed="rId3"/>
          <a:stretch/>
        </p:blipFill>
        <p:spPr>
          <a:xfrm>
            <a:off x="5328000" y="3880440"/>
            <a:ext cx="3168000" cy="2383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677160" y="609480"/>
            <a:ext cx="8596440" cy="6145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EB3D9F"/>
                </a:solidFill>
                <a:latin typeface="Arial"/>
              </a:rPr>
              <a:t>Quel est son comportement l’hiver ?</a:t>
            </a:r>
            <a:endParaRPr lang="en-US" sz="32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792000" y="1296000"/>
            <a:ext cx="8755200" cy="3880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Pour survivre au froid de l’hiver, dès le mois d’octobre la marmotte va entrer dans une période d’hibernation qui va durer 6 mois environ. </a:t>
            </a:r>
            <a:endParaRPr lang="en-US" sz="2000" b="0" strike="noStrike" spc="-1" dirty="0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En automne, la marmotte va beaucoup se nourrir et faire des réserves ainsi elle va accumuler une énorme quantité de graisse ce qui va lui permettre de survivre à l’hiver. </a:t>
            </a:r>
            <a:endParaRPr lang="en-US" sz="2000" b="0" strike="noStrike" spc="-1" dirty="0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EB3D9F"/>
              </a:buClr>
              <a:buSzPct val="80000"/>
              <a:buFont typeface="Wingdings 3" charset="2"/>
              <a:buChar char=""/>
            </a:pPr>
            <a:r>
              <a:rPr lang="en-US" sz="2000" b="0" strike="noStrike" spc="-1" dirty="0">
                <a:solidFill>
                  <a:srgbClr val="404040"/>
                </a:solidFill>
                <a:latin typeface="Arial"/>
              </a:rPr>
              <a:t>Quand le sol atteint 5°C, elle va commencer à hiberner et passer l’hiver en vivant au ralenti : la température de son corps va chuter à 8°C. Son cœur va battre 10 pulsations par minute et sa respiration va se limiter à 1 par minute ce qui va lui permettre de dépenser moins d’énergie.</a:t>
            </a:r>
            <a:endParaRPr lang="en-US" sz="2000" b="0" strike="noStrike" spc="-1" dirty="0">
              <a:solidFill>
                <a:srgbClr val="404040"/>
              </a:solidFill>
              <a:latin typeface="Trebuchet MS"/>
            </a:endParaRPr>
          </a:p>
        </p:txBody>
      </p:sp>
      <p:pic>
        <p:nvPicPr>
          <p:cNvPr id="135" name="Image 134"/>
          <p:cNvPicPr/>
          <p:nvPr/>
        </p:nvPicPr>
        <p:blipFill>
          <a:blip r:embed="rId2"/>
          <a:stretch/>
        </p:blipFill>
        <p:spPr>
          <a:xfrm rot="18000">
            <a:off x="1991880" y="4684680"/>
            <a:ext cx="1819080" cy="1904760"/>
          </a:xfrm>
          <a:prstGeom prst="rect">
            <a:avLst/>
          </a:prstGeom>
          <a:ln>
            <a:noFill/>
          </a:ln>
        </p:spPr>
      </p:pic>
      <p:pic>
        <p:nvPicPr>
          <p:cNvPr id="136" name="Image 135"/>
          <p:cNvPicPr/>
          <p:nvPr/>
        </p:nvPicPr>
        <p:blipFill>
          <a:blip r:embed="rId3"/>
          <a:stretch/>
        </p:blipFill>
        <p:spPr>
          <a:xfrm>
            <a:off x="5249880" y="4464000"/>
            <a:ext cx="2958120" cy="2218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273</TotalTime>
  <Words>293</Words>
  <Application>Microsoft Office PowerPoint</Application>
  <PresentationFormat>Grand écran</PresentationFormat>
  <Paragraphs>14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Symbol</vt:lpstr>
      <vt:lpstr>Times New Roman</vt:lpstr>
      <vt:lpstr>Trebuchet MS</vt:lpstr>
      <vt:lpstr>Wingdings</vt:lpstr>
      <vt:lpstr>Wingdings 3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vie de la marmotte en hiver</dc:title>
  <dc:subject/>
  <dc:creator>Hassina GHEZALI</dc:creator>
  <dc:description/>
  <cp:lastModifiedBy>Hassina GHEZALI</cp:lastModifiedBy>
  <cp:revision>17</cp:revision>
  <dcterms:created xsi:type="dcterms:W3CDTF">2021-12-20T09:19:59Z</dcterms:created>
  <dcterms:modified xsi:type="dcterms:W3CDTF">2022-01-20T16:05:40Z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Grand écran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</vt:i4>
  </property>
</Properties>
</file>