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9"/>
  </p:notesMasterIdLst>
  <p:handoutMasterIdLst>
    <p:handoutMasterId r:id="rId20"/>
  </p:handoutMasterIdLst>
  <p:sldIdLst>
    <p:sldId id="326" r:id="rId2"/>
    <p:sldId id="456" r:id="rId3"/>
    <p:sldId id="462" r:id="rId4"/>
    <p:sldId id="460" r:id="rId5"/>
    <p:sldId id="461" r:id="rId6"/>
    <p:sldId id="442" r:id="rId7"/>
    <p:sldId id="415" r:id="rId8"/>
    <p:sldId id="420" r:id="rId9"/>
    <p:sldId id="422" r:id="rId10"/>
    <p:sldId id="424" r:id="rId11"/>
    <p:sldId id="425" r:id="rId12"/>
    <p:sldId id="446" r:id="rId13"/>
    <p:sldId id="466" r:id="rId14"/>
    <p:sldId id="465" r:id="rId15"/>
    <p:sldId id="427" r:id="rId16"/>
    <p:sldId id="433" r:id="rId17"/>
    <p:sldId id="435" r:id="rId1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456"/>
            <p14:sldId id="462"/>
            <p14:sldId id="460"/>
            <p14:sldId id="461"/>
            <p14:sldId id="442"/>
            <p14:sldId id="415"/>
            <p14:sldId id="420"/>
            <p14:sldId id="422"/>
            <p14:sldId id="424"/>
            <p14:sldId id="425"/>
            <p14:sldId id="446"/>
            <p14:sldId id="466"/>
            <p14:sldId id="465"/>
            <p14:sldId id="427"/>
            <p14:sldId id="433"/>
            <p14:sldId id="435"/>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59F"/>
    <a:srgbClr val="00006D"/>
    <a:srgbClr val="51B9AA"/>
    <a:srgbClr val="4D537F"/>
    <a:srgbClr val="000091"/>
    <a:srgbClr val="FF9575"/>
    <a:srgbClr val="A558A0"/>
    <a:srgbClr val="ED7454"/>
    <a:srgbClr val="CE614A"/>
    <a:srgbClr val="F298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E1A438-2BF0-5000-BD1C-2A1F9A28622D}" v="117" dt="2020-12-14T11:00:40.893"/>
    <p1510:client id="{00BAECF3-AC46-9262-5A3E-1D824677254E}" v="386" dt="2020-12-14T11:24:02.857"/>
    <p1510:client id="{7BF07098-F4B6-51A3-F298-EFCC96F30183}" v="22" dt="2020-12-14T11:08:18.062"/>
    <p1510:client id="{E48B2058-6DE3-89E0-5D07-927CF4471B34}" v="13" dt="2020-12-14T10:28:48.516"/>
    <p1510:client id="{836BCAF5-BE64-821C-244B-8DEB532FDCFC}" v="4" dt="2020-12-14T09:41:35.650"/>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56" autoAdjust="0"/>
    <p:restoredTop sz="85219" autoAdjust="0"/>
  </p:normalViewPr>
  <p:slideViewPr>
    <p:cSldViewPr snapToGrid="0">
      <p:cViewPr varScale="1">
        <p:scale>
          <a:sx n="75" d="100"/>
          <a:sy n="75" d="100"/>
        </p:scale>
        <p:origin x="330" y="6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2970" y="22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07/12/2023</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07/12/2023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smtClean="0">
                <a:solidFill>
                  <a:schemeClr val="tx2">
                    <a:lumMod val="75000"/>
                  </a:schemeClr>
                </a:solidFill>
                <a:latin typeface="Marianne" panose="02000000000000000000" pitchFamily="2" charset="0"/>
              </a:rPr>
              <a:t>La session 2024 de Parcoursup s’inscrira dans un calendrier stable par rapport aux années précédentes, garantissant à la fois le temps d’information aux lycéens pour la formulation de leurs vœux et la durée nécessaire aux formations de l’enseignement supérieur pour l’examen des candidatures par les équipes pédagogiques. Parcoursup s’adapte en juin pour garantir la sérénité des élèves lors du passage des épreuves écrites.</a:t>
            </a: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a:t>
            </a:fld>
            <a:endParaRPr lang="fr-FR"/>
          </a:p>
        </p:txBody>
      </p:sp>
    </p:spTree>
    <p:extLst>
      <p:ext uri="{BB962C8B-B14F-4D97-AF65-F5344CB8AC3E}">
        <p14:creationId xmlns:p14="http://schemas.microsoft.com/office/powerpoint/2010/main" val="109342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Attention l’image est décalée</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1528401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10</a:t>
            </a:fld>
            <a:endParaRPr lang="fr-FR"/>
          </a:p>
        </p:txBody>
      </p:sp>
    </p:spTree>
    <p:extLst>
      <p:ext uri="{BB962C8B-B14F-4D97-AF65-F5344CB8AC3E}">
        <p14:creationId xmlns:p14="http://schemas.microsoft.com/office/powerpoint/2010/main" val="23304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4119317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400">
                <a:solidFill>
                  <a:srgbClr val="000091"/>
                </a:solidFill>
              </a:defRPr>
            </a:lvl1pPr>
          </a:lstStyle>
          <a:p>
            <a:fld id="{733122C9-A0B9-462F-8757-0847AD287B63}" type="slidenum">
              <a:rPr lang="fr-FR" smtClean="0"/>
              <a:pPr/>
              <a:t>‹N°›</a:t>
            </a:fld>
            <a:endParaRPr lang="fr-FR" dirty="0"/>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ftr="0" dt="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a:p>
        </p:txBody>
      </p:sp>
      <p:sp>
        <p:nvSpPr>
          <p:cNvPr id="6" name="Titre 5"/>
          <p:cNvSpPr>
            <a:spLocks noGrp="1"/>
          </p:cNvSpPr>
          <p:nvPr>
            <p:ph type="title"/>
          </p:nvPr>
        </p:nvSpPr>
        <p:spPr/>
        <p:txBody>
          <a:bodyPr/>
          <a:lstStyle/>
          <a:p>
            <a:r>
              <a:rPr lang="fr-FR"/>
              <a:t>w</a:t>
            </a:r>
          </a:p>
        </p:txBody>
      </p:sp>
      <p:pic>
        <p:nvPicPr>
          <p:cNvPr id="2" name="Image 1"/>
          <p:cNvPicPr>
            <a:picLocks noChangeAspect="1"/>
          </p:cNvPicPr>
          <p:nvPr/>
        </p:nvPicPr>
        <p:blipFill>
          <a:blip r:embed="rId2"/>
          <a:stretch>
            <a:fillRect/>
          </a:stretch>
        </p:blipFill>
        <p:spPr>
          <a:xfrm>
            <a:off x="0" y="1"/>
            <a:ext cx="2512741" cy="1115121"/>
          </a:xfrm>
          <a:prstGeom prst="rect">
            <a:avLst/>
          </a:prstGeom>
        </p:spPr>
      </p:pic>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295261" y="872238"/>
            <a:ext cx="8622152" cy="3911262"/>
          </a:xfrm>
        </p:spPr>
        <p:txBody>
          <a:bodyPr/>
          <a:lstStyle/>
          <a:p>
            <a:pPr algn="ctr"/>
            <a:r>
              <a:rPr lang="fr-FR" sz="1400" b="1" dirty="0">
                <a:solidFill>
                  <a:schemeClr val="tx1"/>
                </a:solidFill>
                <a:latin typeface="Marianne" panose="02000000000000000000" pitchFamily="2" charset="0"/>
              </a:rPr>
              <a:t>Délai de réponse variable selon l’avancement de la procédure </a:t>
            </a:r>
            <a:br>
              <a:rPr lang="fr-FR" sz="1400" b="1" dirty="0">
                <a:solidFill>
                  <a:schemeClr val="tx1"/>
                </a:solidFill>
                <a:latin typeface="Marianne" panose="02000000000000000000" pitchFamily="2" charset="0"/>
              </a:rPr>
            </a:br>
            <a:r>
              <a:rPr lang="fr-FR" sz="1400" b="1" dirty="0" smtClean="0">
                <a:solidFill>
                  <a:schemeClr val="tx1"/>
                </a:solidFill>
                <a:latin typeface="Marianne" panose="02000000000000000000" pitchFamily="2" charset="0"/>
              </a:rPr>
              <a:t>(</a:t>
            </a:r>
            <a:r>
              <a:rPr lang="fr-FR" sz="1400" b="1" dirty="0">
                <a:solidFill>
                  <a:schemeClr val="tx1"/>
                </a:solidFill>
                <a:latin typeface="Marianne" panose="02000000000000000000" pitchFamily="2" charset="0"/>
              </a:rPr>
              <a:t>à </a:t>
            </a:r>
            <a:r>
              <a:rPr lang="fr-FR" sz="1200" b="1" dirty="0">
                <a:solidFill>
                  <a:schemeClr val="tx1"/>
                </a:solidFill>
                <a:latin typeface="Marianne" panose="02000000000000000000" pitchFamily="2" charset="0"/>
              </a:rPr>
              <a:t>préciser mais à titre indicatif en 2023 de J+3 à J+1)</a:t>
            </a:r>
          </a:p>
          <a:p>
            <a:pPr lvl="0" defTabSz="457200">
              <a:spcBef>
                <a:spcPct val="20000"/>
              </a:spcBef>
              <a:spcAft>
                <a:spcPts val="0"/>
              </a:spcAft>
              <a:buClr>
                <a:srgbClr val="FF0000"/>
              </a:buClr>
              <a:buSzPct val="100000"/>
            </a:pPr>
            <a:endParaRPr lang="fr-FR" sz="1200" b="1" dirty="0">
              <a:solidFill>
                <a:srgbClr val="3D566E"/>
              </a:solidFill>
              <a:latin typeface="Marianne" panose="02000000000000000000" pitchFamily="2" charset="0"/>
            </a:endParaRPr>
          </a:p>
          <a:p>
            <a:pPr marL="177800" lvl="0" indent="-177800" defTabSz="457200">
              <a:spcBef>
                <a:spcPct val="20000"/>
              </a:spcBef>
              <a:spcAft>
                <a:spcPts val="0"/>
              </a:spcAft>
              <a:buClr>
                <a:srgbClr val="FF0000"/>
              </a:buClr>
              <a:buSzPct val="100000"/>
              <a:buFont typeface="Lucida Grande"/>
              <a:buChar char="&gt;"/>
            </a:pPr>
            <a:r>
              <a:rPr lang="fr-FR" sz="1200" b="1" dirty="0" smtClean="0">
                <a:solidFill>
                  <a:srgbClr val="3D566E"/>
                </a:solidFill>
                <a:latin typeface="Marianne" panose="02000000000000000000" pitchFamily="2" charset="0"/>
              </a:rPr>
              <a:t> </a:t>
            </a:r>
            <a:r>
              <a:rPr lang="fr-FR" sz="1200" b="1" dirty="0">
                <a:solidFill>
                  <a:schemeClr val="bg1"/>
                </a:solidFill>
                <a:highlight>
                  <a:srgbClr val="0000FF"/>
                </a:highlight>
                <a:latin typeface="Marianne" panose="02000000000000000000" pitchFamily="2" charset="0"/>
              </a:rPr>
              <a:t>Le lycéen reçoit une seule proposition d’admission et il a des vœux en attente :</a:t>
            </a:r>
          </a:p>
          <a:p>
            <a:pPr marL="627063" lvl="1" indent="-169863" algn="just" defTabSz="457200">
              <a:spcBef>
                <a:spcPct val="20000"/>
              </a:spcBef>
              <a:spcAft>
                <a:spcPts val="0"/>
              </a:spcAft>
              <a:buClr>
                <a:srgbClr val="FF0000"/>
              </a:buClr>
            </a:pPr>
            <a:r>
              <a:rPr lang="fr-FR" sz="1200" b="1" dirty="0">
                <a:latin typeface="Marianne" panose="02000000000000000000" pitchFamily="2" charset="0"/>
              </a:rPr>
              <a:t>Il</a:t>
            </a:r>
            <a:r>
              <a:rPr lang="fr-FR" sz="1200" b="1" dirty="0">
                <a:solidFill>
                  <a:srgbClr val="3D566E"/>
                </a:solidFill>
                <a:latin typeface="Marianne" panose="02000000000000000000" pitchFamily="2" charset="0"/>
              </a:rPr>
              <a:t> </a:t>
            </a:r>
            <a:r>
              <a:rPr lang="fr-FR" sz="1200" b="1" dirty="0">
                <a:latin typeface="Marianne" panose="02000000000000000000" pitchFamily="2" charset="0"/>
              </a:rPr>
              <a:t>accepte la proposition </a:t>
            </a:r>
            <a:r>
              <a:rPr lang="fr-FR" sz="1200" dirty="0">
                <a:solidFill>
                  <a:schemeClr val="tx1"/>
                </a:solidFill>
                <a:latin typeface="Marianne" panose="02000000000000000000" pitchFamily="2" charset="0"/>
              </a:rPr>
              <a:t>(ou y renonce). Il </a:t>
            </a:r>
            <a:r>
              <a:rPr lang="fr-FR" sz="1200" dirty="0" smtClean="0">
                <a:solidFill>
                  <a:schemeClr val="tx1"/>
                </a:solidFill>
                <a:latin typeface="Marianne" panose="02000000000000000000" pitchFamily="2" charset="0"/>
              </a:rPr>
              <a:t>doit en même temps indiquer </a:t>
            </a:r>
            <a:r>
              <a:rPr lang="fr-FR" sz="1200" dirty="0">
                <a:solidFill>
                  <a:schemeClr val="tx1"/>
                </a:solidFill>
                <a:latin typeface="Marianne" panose="02000000000000000000" pitchFamily="2" charset="0"/>
              </a:rPr>
              <a:t>le(s) vœu(x) en attente qu’il souhaite conserver </a:t>
            </a:r>
            <a:endParaRPr lang="fr-FR" sz="1200" dirty="0" smtClean="0">
              <a:solidFill>
                <a:schemeClr val="tx1"/>
              </a:solidFill>
              <a:latin typeface="Marianne" panose="02000000000000000000" pitchFamily="2" charset="0"/>
            </a:endParaRPr>
          </a:p>
          <a:p>
            <a:pPr marL="627063" lvl="1" indent="-169863" algn="just" defTabSz="457200">
              <a:spcBef>
                <a:spcPct val="20000"/>
              </a:spcBef>
              <a:spcAft>
                <a:spcPts val="0"/>
              </a:spcAft>
              <a:buClr>
                <a:srgbClr val="FF0000"/>
              </a:buClr>
            </a:pPr>
            <a:r>
              <a:rPr lang="fr-FR" sz="1200" b="1" dirty="0" smtClean="0">
                <a:solidFill>
                  <a:schemeClr val="tx1"/>
                </a:solidFill>
                <a:latin typeface="Marianne" panose="02000000000000000000" pitchFamily="2" charset="0"/>
              </a:rPr>
              <a:t>S’il </a:t>
            </a:r>
            <a:r>
              <a:rPr lang="fr-FR" sz="1200" b="1" dirty="0">
                <a:solidFill>
                  <a:schemeClr val="tx1"/>
                </a:solidFill>
                <a:latin typeface="Marianne" panose="02000000000000000000" pitchFamily="2" charset="0"/>
              </a:rPr>
              <a:t>accepte définitivement la proposition, cela signifie qu’il renonce à tous ses autres vœux.  </a:t>
            </a:r>
            <a:r>
              <a:rPr lang="fr-FR" sz="1200" dirty="0">
                <a:solidFill>
                  <a:schemeClr val="tx1"/>
                </a:solidFill>
                <a:latin typeface="Marianne" panose="02000000000000000000" pitchFamily="2" charset="0"/>
              </a:rPr>
              <a:t>Il consulte alors les</a:t>
            </a:r>
            <a:r>
              <a:rPr lang="fr-FR" sz="1200" dirty="0">
                <a:solidFill>
                  <a:srgbClr val="0C5076"/>
                </a:solidFill>
                <a:latin typeface="Marianne" panose="02000000000000000000" pitchFamily="2" charset="0"/>
              </a:rPr>
              <a:t> </a:t>
            </a:r>
            <a:r>
              <a:rPr lang="fr-FR" sz="1200" b="1" dirty="0">
                <a:latin typeface="Marianne" panose="02000000000000000000" pitchFamily="2" charset="0"/>
              </a:rPr>
              <a:t>modalités d’inscription administrative </a:t>
            </a:r>
            <a:r>
              <a:rPr lang="fr-FR" sz="1200" dirty="0">
                <a:solidFill>
                  <a:schemeClr val="tx1"/>
                </a:solidFill>
                <a:latin typeface="Marianne" panose="02000000000000000000" pitchFamily="2" charset="0"/>
              </a:rPr>
              <a:t>de la formation acceptée</a:t>
            </a:r>
          </a:p>
          <a:p>
            <a:pPr marL="627063" lvl="1" indent="-169863" defTabSz="457200">
              <a:spcBef>
                <a:spcPct val="20000"/>
              </a:spcBef>
              <a:spcAft>
                <a:spcPts val="0"/>
              </a:spcAft>
              <a:buClr>
                <a:srgbClr val="FF0000"/>
              </a:buClr>
              <a:buFont typeface="Arial-ItalicMT" charset="0"/>
              <a:buChar char="&gt;"/>
            </a:pPr>
            <a:endParaRPr lang="fr-FR" sz="1200" dirty="0">
              <a:solidFill>
                <a:srgbClr val="3D566E"/>
              </a:solidFill>
              <a:latin typeface="Marianne" panose="02000000000000000000" pitchFamily="2" charset="0"/>
            </a:endParaRPr>
          </a:p>
          <a:p>
            <a:pPr marL="177800" indent="-177800" defTabSz="457200">
              <a:spcBef>
                <a:spcPct val="20000"/>
              </a:spcBef>
              <a:spcAft>
                <a:spcPts val="0"/>
              </a:spcAft>
              <a:buClr>
                <a:srgbClr val="FF0000"/>
              </a:buClr>
              <a:buSzPct val="100000"/>
              <a:buFont typeface="Lucida Grande"/>
              <a:buChar char="&gt;"/>
            </a:pPr>
            <a:r>
              <a:rPr lang="fr-FR" sz="1200" b="1" dirty="0">
                <a:latin typeface="Marianne" panose="02000000000000000000" pitchFamily="2" charset="0"/>
              </a:rPr>
              <a:t> </a:t>
            </a:r>
            <a:r>
              <a:rPr lang="fr-FR" sz="1200" b="1" dirty="0">
                <a:solidFill>
                  <a:schemeClr val="bg1"/>
                </a:solidFill>
                <a:highlight>
                  <a:srgbClr val="0000FF"/>
                </a:highlight>
                <a:latin typeface="Marianne" panose="02000000000000000000" pitchFamily="2" charset="0"/>
              </a:rPr>
              <a:t>Le lycéen reçoit plusieurs propositions d’admission et il a des vœux en attente :</a:t>
            </a:r>
          </a:p>
          <a:p>
            <a:pPr marL="627063" lvl="1" indent="-169863" algn="just" defTabSz="457200">
              <a:spcBef>
                <a:spcPct val="20000"/>
              </a:spcBef>
              <a:spcAft>
                <a:spcPts val="0"/>
              </a:spcAft>
              <a:buClr>
                <a:srgbClr val="FF0000"/>
              </a:buClr>
            </a:pPr>
            <a:r>
              <a:rPr lang="fr-FR" sz="1200" b="1" u="sng" dirty="0">
                <a:latin typeface="Marianne" panose="02000000000000000000" pitchFamily="2" charset="0"/>
              </a:rPr>
              <a:t>Il ne peut accepter qu’une seule proposition à la fois</a:t>
            </a:r>
            <a:r>
              <a:rPr lang="fr-FR" sz="1200" b="1" u="sng" dirty="0">
                <a:solidFill>
                  <a:srgbClr val="3D566E"/>
                </a:solidFill>
                <a:latin typeface="Marianne" panose="02000000000000000000" pitchFamily="2" charset="0"/>
              </a:rPr>
              <a:t>. </a:t>
            </a:r>
          </a:p>
          <a:p>
            <a:pPr marL="627063" lvl="1" indent="-169863" algn="just" defTabSz="457200">
              <a:spcBef>
                <a:spcPct val="20000"/>
              </a:spcBef>
              <a:spcAft>
                <a:spcPts val="0"/>
              </a:spcAft>
              <a:buClr>
                <a:srgbClr val="FF0000"/>
              </a:buClr>
            </a:pPr>
            <a:r>
              <a:rPr lang="fr-FR" sz="1200" dirty="0" smtClean="0">
                <a:solidFill>
                  <a:schemeClr val="tx1"/>
                </a:solidFill>
                <a:latin typeface="Marianne" panose="02000000000000000000" pitchFamily="2" charset="0"/>
              </a:rPr>
              <a:t>Il doit </a:t>
            </a:r>
            <a:r>
              <a:rPr lang="fr-FR" sz="1200" dirty="0">
                <a:solidFill>
                  <a:schemeClr val="tx1"/>
                </a:solidFill>
                <a:latin typeface="Marianne" panose="02000000000000000000" pitchFamily="2" charset="0"/>
              </a:rPr>
              <a:t>indiquer le(s) vœu(x) en attente qu’il souhaite conserver</a:t>
            </a:r>
          </a:p>
          <a:p>
            <a:pPr marL="627063" lvl="1" indent="-169863" algn="just" defTabSz="457200">
              <a:spcBef>
                <a:spcPct val="20000"/>
              </a:spcBef>
              <a:spcAft>
                <a:spcPts val="0"/>
              </a:spcAft>
              <a:buClr>
                <a:srgbClr val="FF0000"/>
              </a:buClr>
            </a:pPr>
            <a:r>
              <a:rPr lang="fr-FR" sz="1200" dirty="0">
                <a:solidFill>
                  <a:schemeClr val="tx1"/>
                </a:solidFill>
                <a:latin typeface="Marianne" panose="02000000000000000000" pitchFamily="2" charset="0"/>
              </a:rPr>
              <a:t>S’il accepte définitivement une proposition, cela signifie qu’il renonce aux autres vœux. Il consulte alors les</a:t>
            </a:r>
            <a:r>
              <a:rPr lang="fr-FR" sz="1200" dirty="0">
                <a:solidFill>
                  <a:srgbClr val="0C5076"/>
                </a:solidFill>
                <a:latin typeface="Marianne" panose="02000000000000000000" pitchFamily="2" charset="0"/>
              </a:rPr>
              <a:t> </a:t>
            </a:r>
            <a:r>
              <a:rPr lang="fr-FR" sz="1200" b="1" dirty="0">
                <a:latin typeface="Marianne" panose="02000000000000000000" pitchFamily="2" charset="0"/>
              </a:rPr>
              <a:t>modalités d’inscription administrative </a:t>
            </a:r>
            <a:r>
              <a:rPr lang="fr-FR" sz="1200" dirty="0">
                <a:solidFill>
                  <a:schemeClr val="tx1"/>
                </a:solidFill>
                <a:latin typeface="Marianne" panose="02000000000000000000" pitchFamily="2" charset="0"/>
              </a:rPr>
              <a:t>de la formation acceptée</a:t>
            </a:r>
          </a:p>
          <a:p>
            <a:pPr marL="177800" lvl="0" indent="-177800" algn="just" defTabSz="457200">
              <a:spcAft>
                <a:spcPts val="0"/>
              </a:spcAft>
              <a:buClr>
                <a:srgbClr val="FF0000"/>
              </a:buClr>
              <a:buSzPct val="100000"/>
              <a:buFont typeface="Lucida Grande"/>
              <a:buChar char="&gt;"/>
            </a:pPr>
            <a:endParaRPr lang="fr-FR" sz="12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8" name="Rectangle à coins arrondis 7"/>
          <p:cNvSpPr/>
          <p:nvPr/>
        </p:nvSpPr>
        <p:spPr>
          <a:xfrm>
            <a:off x="2932981" y="252043"/>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rPr>
              <a:t>Comment répondre aux propositions d’admission ? </a:t>
            </a:r>
          </a:p>
        </p:txBody>
      </p:sp>
    </p:spTree>
    <p:extLst>
      <p:ext uri="{BB962C8B-B14F-4D97-AF65-F5344CB8AC3E}">
        <p14:creationId xmlns:p14="http://schemas.microsoft.com/office/powerpoint/2010/main" val="1182527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237553" y="1101503"/>
            <a:ext cx="8622152"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400" b="1" dirty="0">
                <a:solidFill>
                  <a:schemeClr val="bg1"/>
                </a:solidFill>
                <a:highlight>
                  <a:srgbClr val="0000FF"/>
                </a:highlight>
                <a:latin typeface="Marianne" panose="02000000000000000000" pitchFamily="2" charset="0"/>
              </a:rPr>
              <a:t>Le lycéen ne reçoit que des réponses « en attente »</a:t>
            </a:r>
          </a:p>
          <a:p>
            <a:pPr marL="742950" lvl="1" indent="-285750" algn="just" defTabSz="457200">
              <a:spcBef>
                <a:spcPct val="20000"/>
              </a:spcBef>
              <a:spcAft>
                <a:spcPts val="0"/>
              </a:spcAft>
              <a:buClr>
                <a:srgbClr val="FF0000"/>
              </a:buClr>
            </a:pPr>
            <a:r>
              <a:rPr lang="fr-FR" sz="1400" b="1" dirty="0">
                <a:solidFill>
                  <a:srgbClr val="000091"/>
                </a:solidFill>
                <a:latin typeface="Marianne" panose="02000000000000000000" pitchFamily="2" charset="0"/>
              </a:rPr>
              <a:t>D</a:t>
            </a:r>
            <a:r>
              <a:rPr lang="fr-FR" sz="1400" b="1" dirty="0" smtClean="0">
                <a:solidFill>
                  <a:srgbClr val="000091"/>
                </a:solidFill>
                <a:latin typeface="Marianne" panose="02000000000000000000" pitchFamily="2" charset="0"/>
              </a:rPr>
              <a:t>es </a:t>
            </a:r>
            <a:r>
              <a:rPr lang="fr-FR" sz="1400" b="1" dirty="0">
                <a:solidFill>
                  <a:srgbClr val="000091"/>
                </a:solidFill>
                <a:latin typeface="Marianne" panose="02000000000000000000" pitchFamily="2" charset="0"/>
              </a:rPr>
              <a:t>indicateurs </a:t>
            </a:r>
            <a:r>
              <a:rPr lang="fr-FR" sz="1400" dirty="0">
                <a:solidFill>
                  <a:schemeClr val="tx1"/>
                </a:solidFill>
                <a:latin typeface="Marianne" panose="02000000000000000000" pitchFamily="2" charset="0"/>
              </a:rPr>
              <a:t>s’affichent dans son dossier pour chaque vœu en attente et l’aident à </a:t>
            </a:r>
            <a:r>
              <a:rPr lang="fr-FR" sz="1400" b="1" dirty="0">
                <a:solidFill>
                  <a:srgbClr val="000091"/>
                </a:solidFill>
                <a:latin typeface="Marianne" panose="02000000000000000000" pitchFamily="2" charset="0"/>
              </a:rPr>
              <a:t>suivre sa situation </a:t>
            </a:r>
            <a:r>
              <a:rPr lang="fr-FR" sz="1400" dirty="0">
                <a:solidFill>
                  <a:schemeClr val="tx1"/>
                </a:solidFill>
                <a:latin typeface="Marianne" panose="02000000000000000000" pitchFamily="2" charset="0"/>
              </a:rPr>
              <a:t>qui évolue jusqu’à la fin de la phase principale en fonction des places libérées par d’autres </a:t>
            </a:r>
            <a:r>
              <a:rPr lang="fr-FR" sz="1400" dirty="0" smtClean="0">
                <a:solidFill>
                  <a:schemeClr val="tx1"/>
                </a:solidFill>
                <a:latin typeface="Marianne" panose="02000000000000000000" pitchFamily="2" charset="0"/>
              </a:rPr>
              <a:t>candidats.    </a:t>
            </a:r>
          </a:p>
          <a:p>
            <a:pPr marL="457200" lvl="1" indent="0" algn="just" defTabSz="457200">
              <a:spcBef>
                <a:spcPct val="20000"/>
              </a:spcBef>
              <a:spcAft>
                <a:spcPts val="0"/>
              </a:spcAft>
              <a:buClr>
                <a:srgbClr val="FF0000"/>
              </a:buClr>
              <a:buNone/>
            </a:pPr>
            <a:endParaRPr lang="fr-FR" sz="1400" dirty="0">
              <a:solidFill>
                <a:srgbClr val="3D566E"/>
              </a:solidFill>
              <a:latin typeface="Marianne" panose="02000000000000000000" pitchFamily="2" charset="0"/>
              <a:cs typeface="Arial"/>
            </a:endParaRPr>
          </a:p>
          <a:p>
            <a:pPr marL="177800" indent="-177800" defTabSz="457200">
              <a:spcBef>
                <a:spcPts val="1200"/>
              </a:spcBef>
              <a:spcAft>
                <a:spcPts val="600"/>
              </a:spcAft>
              <a:buClr>
                <a:srgbClr val="FF0000"/>
              </a:buClr>
              <a:buSzPct val="100000"/>
              <a:buFont typeface="Lucida Grande"/>
              <a:buChar char="&gt;"/>
            </a:pPr>
            <a:r>
              <a:rPr lang="fr-FR" sz="1400" b="1" dirty="0">
                <a:solidFill>
                  <a:schemeClr val="bg1"/>
                </a:solidFill>
                <a:highlight>
                  <a:srgbClr val="0000FF"/>
                </a:highlight>
                <a:latin typeface="Marianne" panose="02000000000000000000" pitchFamily="2" charset="0"/>
              </a:rPr>
              <a:t>Le lycéen ne reçoit que des réponses négatives (dans le cas où il n’a formulé que des vœux pour des formations sélectives)</a:t>
            </a:r>
          </a:p>
          <a:p>
            <a:pPr marL="742950" lvl="1" indent="-285750" algn="just" defTabSz="457200">
              <a:spcBef>
                <a:spcPct val="20000"/>
              </a:spcBef>
              <a:spcAft>
                <a:spcPts val="0"/>
              </a:spcAft>
              <a:buClr>
                <a:srgbClr val="FF0000"/>
              </a:buClr>
            </a:pPr>
            <a:r>
              <a:rPr lang="fr-FR" sz="1400" dirty="0">
                <a:solidFill>
                  <a:schemeClr val="tx1"/>
                </a:solidFill>
                <a:latin typeface="Marianne" panose="02000000000000000000" pitchFamily="2" charset="0"/>
              </a:rPr>
              <a:t>D</a:t>
            </a:r>
            <a:r>
              <a:rPr lang="fr-FR" sz="1400" dirty="0" smtClean="0">
                <a:solidFill>
                  <a:schemeClr val="tx1"/>
                </a:solidFill>
                <a:latin typeface="Marianne" panose="02000000000000000000" pitchFamily="2" charset="0"/>
              </a:rPr>
              <a:t>ès </a:t>
            </a:r>
            <a:r>
              <a:rPr lang="fr-FR" sz="1400" dirty="0">
                <a:solidFill>
                  <a:schemeClr val="tx1"/>
                </a:solidFill>
                <a:latin typeface="Marianne" panose="02000000000000000000" pitchFamily="2" charset="0"/>
              </a:rPr>
              <a:t>le </a:t>
            </a:r>
            <a:r>
              <a:rPr lang="fr-FR" sz="1400" dirty="0" smtClean="0">
                <a:solidFill>
                  <a:schemeClr val="tx1"/>
                </a:solidFill>
                <a:latin typeface="Marianne" panose="02000000000000000000" pitchFamily="2" charset="0"/>
              </a:rPr>
              <a:t>31 mai 2024, </a:t>
            </a:r>
            <a:r>
              <a:rPr lang="fr-FR" sz="1400" dirty="0">
                <a:solidFill>
                  <a:schemeClr val="tx1"/>
                </a:solidFill>
                <a:latin typeface="Marianne" panose="02000000000000000000" pitchFamily="2" charset="0"/>
              </a:rPr>
              <a:t>il peut demander un conseil ou un accompagnement individuel ou collectif dans son lycée ou dans un CIO pour envisager d’autres choix de formation et préparer la </a:t>
            </a:r>
            <a:r>
              <a:rPr lang="fr-FR" sz="1400" b="1" dirty="0">
                <a:solidFill>
                  <a:srgbClr val="000091"/>
                </a:solidFill>
                <a:latin typeface="Marianne" panose="02000000000000000000" pitchFamily="2" charset="0"/>
              </a:rPr>
              <a:t>phase complémentaire</a:t>
            </a:r>
            <a:r>
              <a:rPr lang="fr-FR" sz="1400" b="1" dirty="0">
                <a:solidFill>
                  <a:schemeClr val="tx1"/>
                </a:solidFill>
                <a:latin typeface="Marianne" panose="02000000000000000000" pitchFamily="2" charset="0"/>
              </a:rPr>
              <a:t> </a:t>
            </a:r>
            <a:r>
              <a:rPr lang="fr-FR" sz="1400" dirty="0">
                <a:solidFill>
                  <a:schemeClr val="tx1"/>
                </a:solidFill>
                <a:latin typeface="Marianne" panose="02000000000000000000" pitchFamily="2" charset="0"/>
              </a:rPr>
              <a:t>à partir du </a:t>
            </a:r>
            <a:r>
              <a:rPr lang="fr-FR" sz="1400" dirty="0" smtClean="0">
                <a:solidFill>
                  <a:schemeClr val="tx1"/>
                </a:solidFill>
                <a:latin typeface="Marianne" panose="02000000000000000000" pitchFamily="2" charset="0"/>
              </a:rPr>
              <a:t>11 </a:t>
            </a:r>
            <a:r>
              <a:rPr lang="fr-FR" sz="1400" dirty="0">
                <a:solidFill>
                  <a:schemeClr val="tx1"/>
                </a:solidFill>
                <a:latin typeface="Marianne" panose="02000000000000000000" pitchFamily="2" charset="0"/>
              </a:rPr>
              <a:t>juin </a:t>
            </a:r>
            <a:r>
              <a:rPr lang="fr-FR" sz="1400" dirty="0" smtClean="0">
                <a:solidFill>
                  <a:schemeClr val="tx1"/>
                </a:solidFill>
                <a:latin typeface="Marianne" panose="02000000000000000000" pitchFamily="2" charset="0"/>
              </a:rPr>
              <a:t>2024.</a:t>
            </a:r>
            <a:r>
              <a:rPr lang="fr-FR" sz="1400" dirty="0">
                <a:solidFill>
                  <a:schemeClr val="tx1"/>
                </a:solidFill>
                <a:latin typeface="Marianne" panose="02000000000000000000" pitchFamily="2" charset="0"/>
              </a:rPr>
              <a:t>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11</a:t>
            </a:fld>
            <a:endParaRPr lang="fr-FR"/>
          </a:p>
        </p:txBody>
      </p:sp>
      <p:sp>
        <p:nvSpPr>
          <p:cNvPr id="7" name="Rectangle à coins arrondis 6"/>
          <p:cNvSpPr/>
          <p:nvPr/>
        </p:nvSpPr>
        <p:spPr>
          <a:xfrm>
            <a:off x="417444" y="3923761"/>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just" fontAlgn="auto">
              <a:spcBef>
                <a:spcPts val="0"/>
              </a:spcBef>
              <a:spcAft>
                <a:spcPts val="0"/>
              </a:spcAft>
              <a:defRPr/>
            </a:pPr>
            <a:r>
              <a:rPr lang="fr-FR" sz="1400" b="1" u="sng" dirty="0">
                <a:solidFill>
                  <a:schemeClr val="bg1"/>
                </a:solidFill>
                <a:latin typeface="Marianne" panose="02000000000000000000" pitchFamily="2" charset="0"/>
              </a:rPr>
              <a:t>A savoir</a:t>
            </a:r>
            <a:r>
              <a:rPr lang="fr-FR" sz="1400" dirty="0">
                <a:solidFill>
                  <a:schemeClr val="bg1"/>
                </a:solidFill>
                <a:latin typeface="Marianne" panose="02000000000000000000" pitchFamily="2" charset="0"/>
              </a:rPr>
              <a:t> : </a:t>
            </a:r>
            <a:r>
              <a:rPr lang="fr-FR" sz="1400" dirty="0">
                <a:latin typeface="Marianne" panose="02000000000000000000" pitchFamily="2" charset="0"/>
              </a:rPr>
              <a:t>la phase complémentaire permet de formuler jusqu’à 10 </a:t>
            </a:r>
            <a:r>
              <a:rPr lang="fr-FR" sz="1400" b="1" u="sng" dirty="0">
                <a:latin typeface="Marianne" panose="02000000000000000000" pitchFamily="2" charset="0"/>
              </a:rPr>
              <a:t>nouveaux</a:t>
            </a:r>
            <a:r>
              <a:rPr lang="fr-FR" sz="1400" dirty="0">
                <a:latin typeface="Marianne" panose="02000000000000000000" pitchFamily="2" charset="0"/>
              </a:rPr>
              <a:t> vœux dans des formations qui ont des places </a:t>
            </a:r>
            <a:r>
              <a:rPr lang="fr-FR" sz="1400" dirty="0" smtClean="0">
                <a:latin typeface="Marianne" panose="02000000000000000000" pitchFamily="2" charset="0"/>
              </a:rPr>
              <a:t>vacantes.</a:t>
            </a:r>
            <a:endParaRPr lang="fr-FR" sz="1400" dirty="0">
              <a:latin typeface="Marianne" panose="02000000000000000000" pitchFamily="2" charset="0"/>
            </a:endParaRPr>
          </a:p>
        </p:txBody>
      </p:sp>
      <p:sp>
        <p:nvSpPr>
          <p:cNvPr id="9" name="Rectangle à coins arrondis 8"/>
          <p:cNvSpPr/>
          <p:nvPr/>
        </p:nvSpPr>
        <p:spPr>
          <a:xfrm>
            <a:off x="2977586" y="238624"/>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rPr>
              <a:t>Comment répondre aux propositions d’admission ? </a:t>
            </a:r>
          </a:p>
        </p:txBody>
      </p:sp>
    </p:spTree>
    <p:extLst>
      <p:ext uri="{BB962C8B-B14F-4D97-AF65-F5344CB8AC3E}">
        <p14:creationId xmlns:p14="http://schemas.microsoft.com/office/powerpoint/2010/main" val="4190490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12</a:t>
            </a:fld>
            <a:endParaRPr lang="fr-FR"/>
          </a:p>
        </p:txBody>
      </p:sp>
      <p:sp>
        <p:nvSpPr>
          <p:cNvPr id="4" name="Titre 3"/>
          <p:cNvSpPr>
            <a:spLocks noGrp="1"/>
          </p:cNvSpPr>
          <p:nvPr>
            <p:ph type="title"/>
          </p:nvPr>
        </p:nvSpPr>
        <p:spPr>
          <a:xfrm>
            <a:off x="467543" y="900000"/>
            <a:ext cx="8343471" cy="720000"/>
          </a:xfrm>
        </p:spPr>
        <p:txBody>
          <a:bodyPr/>
          <a:lstStyle/>
          <a:p>
            <a:r>
              <a:rPr lang="fr-FR" sz="1800" dirty="0" smtClean="0">
                <a:latin typeface="Marianne" panose="02000000000000000000" pitchFamily="2" charset="0"/>
              </a:rPr>
              <a:t>Charlotte a fait 7 vœux, tous confirmés. Le 30 mai, elle prend connaissance des décisions des établissements.  </a:t>
            </a:r>
            <a:endParaRPr lang="fr-FR" sz="1800" u="sng" dirty="0">
              <a:latin typeface="Marianne" panose="02000000000000000000" pitchFamily="2" charset="0"/>
            </a:endParaRPr>
          </a:p>
        </p:txBody>
      </p:sp>
      <p:sp>
        <p:nvSpPr>
          <p:cNvPr id="5" name="Espace réservé du contenu 4"/>
          <p:cNvSpPr>
            <a:spLocks noGrp="1"/>
          </p:cNvSpPr>
          <p:nvPr>
            <p:ph sz="quarter" idx="14"/>
          </p:nvPr>
        </p:nvSpPr>
        <p:spPr>
          <a:xfrm>
            <a:off x="355509" y="1562670"/>
            <a:ext cx="8208914" cy="3082629"/>
          </a:xfrm>
        </p:spPr>
        <p:txBody>
          <a:bodyPr/>
          <a:lstStyle/>
          <a:p>
            <a:pPr algn="just"/>
            <a:endParaRPr lang="fr-FR" sz="975" b="1" dirty="0" smtClean="0">
              <a:solidFill>
                <a:srgbClr val="26338B"/>
              </a:solidFill>
              <a:latin typeface="Calibri" panose="020F0502020204030204" pitchFamily="34" charset="0"/>
            </a:endParaRPr>
          </a:p>
          <a:p>
            <a:pPr algn="just"/>
            <a:endParaRPr lang="fr-FR" sz="1200" dirty="0">
              <a:latin typeface="Marianne" panose="02000000000000000000" pitchFamily="2" charset="0"/>
            </a:endParaRPr>
          </a:p>
          <a:p>
            <a:endParaRPr lang="fr-FR" dirty="0"/>
          </a:p>
        </p:txBody>
      </p:sp>
      <p:sp>
        <p:nvSpPr>
          <p:cNvPr id="2" name="Rectangle 1"/>
          <p:cNvSpPr/>
          <p:nvPr/>
        </p:nvSpPr>
        <p:spPr>
          <a:xfrm>
            <a:off x="415103" y="1585301"/>
            <a:ext cx="1353256" cy="242374"/>
          </a:xfrm>
          <a:prstGeom prst="rect">
            <a:avLst/>
          </a:prstGeom>
        </p:spPr>
        <p:txBody>
          <a:bodyPr wrap="none">
            <a:spAutoFit/>
          </a:bodyPr>
          <a:lstStyle/>
          <a:p>
            <a:pPr>
              <a:spcBef>
                <a:spcPct val="0"/>
              </a:spcBef>
            </a:pPr>
            <a:r>
              <a:rPr lang="fr-FR" altLang="fr-FR" sz="975" b="1" dirty="0">
                <a:solidFill>
                  <a:srgbClr val="26338B"/>
                </a:solidFill>
                <a:latin typeface="Marianne" panose="02000000000000000000" pitchFamily="2" charset="0"/>
              </a:rPr>
              <a:t>Vœux de Charlotte</a:t>
            </a:r>
          </a:p>
        </p:txBody>
      </p:sp>
      <p:sp>
        <p:nvSpPr>
          <p:cNvPr id="8" name="Rectangle à coins arrondis 7"/>
          <p:cNvSpPr>
            <a:spLocks noChangeArrowheads="1"/>
          </p:cNvSpPr>
          <p:nvPr/>
        </p:nvSpPr>
        <p:spPr bwMode="auto">
          <a:xfrm>
            <a:off x="467543" y="2129271"/>
            <a:ext cx="935804" cy="18930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a:latin typeface="Marianne" panose="02000000000000000000" pitchFamily="2" charset="0"/>
              </a:rPr>
              <a:t>CPGE « A »</a:t>
            </a:r>
            <a:endParaRPr lang="fr-FR" altLang="fr-FR" sz="800" b="1" i="1" dirty="0">
              <a:latin typeface="Marianne" panose="02000000000000000000" pitchFamily="2" charset="0"/>
            </a:endParaRPr>
          </a:p>
        </p:txBody>
      </p:sp>
      <p:sp>
        <p:nvSpPr>
          <p:cNvPr id="9" name="Rectangle à coins arrondis 8"/>
          <p:cNvSpPr>
            <a:spLocks noChangeArrowheads="1"/>
          </p:cNvSpPr>
          <p:nvPr/>
        </p:nvSpPr>
        <p:spPr bwMode="auto">
          <a:xfrm>
            <a:off x="452894" y="2528059"/>
            <a:ext cx="927469"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CPGE </a:t>
            </a:r>
            <a:r>
              <a:rPr lang="fr-FR" altLang="fr-FR" sz="800" b="1" dirty="0">
                <a:latin typeface="Marianne" panose="02000000000000000000" pitchFamily="2" charset="0"/>
              </a:rPr>
              <a:t>« B »</a:t>
            </a:r>
          </a:p>
        </p:txBody>
      </p:sp>
      <p:sp>
        <p:nvSpPr>
          <p:cNvPr id="10" name="Rectangle à coins arrondis 9"/>
          <p:cNvSpPr>
            <a:spLocks noChangeArrowheads="1"/>
          </p:cNvSpPr>
          <p:nvPr/>
        </p:nvSpPr>
        <p:spPr bwMode="auto">
          <a:xfrm>
            <a:off x="452893" y="2926557"/>
            <a:ext cx="927469" cy="18930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Licence </a:t>
            </a:r>
            <a:r>
              <a:rPr lang="fr-FR" altLang="fr-FR" sz="800" b="1" dirty="0">
                <a:latin typeface="Marianne" panose="02000000000000000000" pitchFamily="2" charset="0"/>
              </a:rPr>
              <a:t>« C »</a:t>
            </a:r>
          </a:p>
        </p:txBody>
      </p:sp>
      <p:sp>
        <p:nvSpPr>
          <p:cNvPr id="11" name="Rectangle à coins arrondis 10"/>
          <p:cNvSpPr>
            <a:spLocks noChangeArrowheads="1"/>
          </p:cNvSpPr>
          <p:nvPr/>
        </p:nvSpPr>
        <p:spPr bwMode="auto">
          <a:xfrm>
            <a:off x="452893" y="3298432"/>
            <a:ext cx="935804" cy="18811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a:spcBef>
                <a:spcPct val="0"/>
              </a:spcBef>
              <a:buSzTx/>
              <a:buNone/>
            </a:pPr>
            <a:r>
              <a:rPr lang="fr-FR" altLang="fr-FR" sz="800" b="1" dirty="0">
                <a:latin typeface="Marianne" panose="02000000000000000000" pitchFamily="2" charset="0"/>
              </a:rPr>
              <a:t>Licence « D »</a:t>
            </a:r>
          </a:p>
        </p:txBody>
      </p:sp>
      <p:sp>
        <p:nvSpPr>
          <p:cNvPr id="12" name="Rectangle à coins arrondis 11"/>
          <p:cNvSpPr>
            <a:spLocks noChangeArrowheads="1"/>
          </p:cNvSpPr>
          <p:nvPr/>
        </p:nvSpPr>
        <p:spPr bwMode="auto">
          <a:xfrm>
            <a:off x="454083" y="3670843"/>
            <a:ext cx="925088" cy="18811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BTS </a:t>
            </a:r>
            <a:r>
              <a:rPr lang="fr-FR" altLang="fr-FR" sz="800" b="1" dirty="0">
                <a:latin typeface="Marianne" panose="02000000000000000000" pitchFamily="2" charset="0"/>
              </a:rPr>
              <a:t>« E »</a:t>
            </a:r>
          </a:p>
        </p:txBody>
      </p:sp>
      <p:sp>
        <p:nvSpPr>
          <p:cNvPr id="13" name="Rectangle à coins arrondis 12"/>
          <p:cNvSpPr>
            <a:spLocks noChangeArrowheads="1"/>
          </p:cNvSpPr>
          <p:nvPr/>
        </p:nvSpPr>
        <p:spPr bwMode="auto">
          <a:xfrm>
            <a:off x="444558" y="4045355"/>
            <a:ext cx="931041" cy="18811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BUT </a:t>
            </a:r>
            <a:r>
              <a:rPr lang="fr-FR" altLang="fr-FR" sz="800" b="1" dirty="0">
                <a:latin typeface="Marianne" panose="02000000000000000000" pitchFamily="2" charset="0"/>
              </a:rPr>
              <a:t>« F »</a:t>
            </a:r>
          </a:p>
        </p:txBody>
      </p:sp>
      <p:sp>
        <p:nvSpPr>
          <p:cNvPr id="14" name="ZoneTexte 30"/>
          <p:cNvSpPr txBox="1">
            <a:spLocks noChangeArrowheads="1"/>
          </p:cNvSpPr>
          <p:nvPr/>
        </p:nvSpPr>
        <p:spPr bwMode="auto">
          <a:xfrm>
            <a:off x="2305487" y="1579887"/>
            <a:ext cx="2461478"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eaLnBrk="1" hangingPunct="1">
              <a:spcBef>
                <a:spcPct val="0"/>
              </a:spcBef>
              <a:buSzTx/>
              <a:buFontTx/>
              <a:buNone/>
            </a:pPr>
            <a:r>
              <a:rPr lang="fr-FR" altLang="fr-FR" sz="975" b="1" dirty="0" smtClean="0">
                <a:latin typeface="Marianne" panose="02000000000000000000" pitchFamily="2" charset="0"/>
              </a:rPr>
              <a:t>30 </a:t>
            </a:r>
            <a:r>
              <a:rPr lang="fr-FR" altLang="fr-FR" sz="975" b="1" dirty="0">
                <a:latin typeface="Marianne" panose="02000000000000000000" pitchFamily="2" charset="0"/>
              </a:rPr>
              <a:t>mai : réponses des établissements</a:t>
            </a:r>
          </a:p>
        </p:txBody>
      </p:sp>
      <p:sp>
        <p:nvSpPr>
          <p:cNvPr id="15" name="Rectangle 14"/>
          <p:cNvSpPr/>
          <p:nvPr/>
        </p:nvSpPr>
        <p:spPr>
          <a:xfrm>
            <a:off x="5174763" y="1601169"/>
            <a:ext cx="2076209" cy="242374"/>
          </a:xfrm>
          <a:prstGeom prst="rect">
            <a:avLst/>
          </a:prstGeom>
        </p:spPr>
        <p:txBody>
          <a:bodyPr wrap="none">
            <a:spAutoFit/>
          </a:bodyPr>
          <a:lstStyle/>
          <a:p>
            <a:pPr>
              <a:spcBef>
                <a:spcPct val="0"/>
              </a:spcBef>
            </a:pPr>
            <a:r>
              <a:rPr lang="fr-FR" altLang="fr-FR" sz="975" b="1" dirty="0">
                <a:solidFill>
                  <a:srgbClr val="26338B"/>
                </a:solidFill>
                <a:latin typeface="Marianne" panose="02000000000000000000" pitchFamily="2" charset="0"/>
              </a:rPr>
              <a:t>1</a:t>
            </a:r>
            <a:r>
              <a:rPr lang="fr-FR" altLang="fr-FR" sz="975" b="1" baseline="30000" dirty="0">
                <a:solidFill>
                  <a:srgbClr val="26338B"/>
                </a:solidFill>
                <a:latin typeface="Marianne" panose="02000000000000000000" pitchFamily="2" charset="0"/>
              </a:rPr>
              <a:t>er </a:t>
            </a:r>
            <a:r>
              <a:rPr lang="fr-FR" altLang="fr-FR" sz="975" b="1" dirty="0">
                <a:solidFill>
                  <a:srgbClr val="26338B"/>
                </a:solidFill>
                <a:latin typeface="Marianne" panose="02000000000000000000" pitchFamily="2" charset="0"/>
              </a:rPr>
              <a:t>juin : réponses de Charlotte</a:t>
            </a:r>
          </a:p>
        </p:txBody>
      </p:sp>
      <p:sp>
        <p:nvSpPr>
          <p:cNvPr id="16" name="Rectangle à coins arrondis 15"/>
          <p:cNvSpPr>
            <a:spLocks noChangeArrowheads="1"/>
          </p:cNvSpPr>
          <p:nvPr/>
        </p:nvSpPr>
        <p:spPr bwMode="auto">
          <a:xfrm>
            <a:off x="2541869" y="2130386"/>
            <a:ext cx="1918097" cy="189309"/>
          </a:xfrm>
          <a:prstGeom prst="roundRect">
            <a:avLst>
              <a:gd name="adj" fmla="val 16667"/>
            </a:avLst>
          </a:prstGeom>
          <a:solidFill>
            <a:srgbClr val="51BAAA"/>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OUI (</a:t>
            </a:r>
            <a:r>
              <a:rPr lang="fr-FR" sz="800" b="1" dirty="0" smtClean="0">
                <a:solidFill>
                  <a:prstClr val="white"/>
                </a:solidFill>
                <a:latin typeface="Marianne" panose="02000000000000000000" pitchFamily="2" charset="0"/>
              </a:rPr>
              <a:t>proposition d’admission</a:t>
            </a:r>
            <a:r>
              <a:rPr lang="fr-FR" sz="800" b="1" dirty="0">
                <a:solidFill>
                  <a:prstClr val="white"/>
                </a:solidFill>
                <a:latin typeface="Marianne" panose="02000000000000000000" pitchFamily="2" charset="0"/>
              </a:rPr>
              <a:t>)</a:t>
            </a:r>
          </a:p>
        </p:txBody>
      </p:sp>
      <p:sp>
        <p:nvSpPr>
          <p:cNvPr id="17" name="Rectangle à coins arrondis 16"/>
          <p:cNvSpPr>
            <a:spLocks noChangeArrowheads="1"/>
          </p:cNvSpPr>
          <p:nvPr/>
        </p:nvSpPr>
        <p:spPr bwMode="auto">
          <a:xfrm>
            <a:off x="2543060" y="4044165"/>
            <a:ext cx="1916906" cy="189309"/>
          </a:xfrm>
          <a:prstGeom prst="roundRect">
            <a:avLst>
              <a:gd name="adj" fmla="val 16667"/>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En attente d’une place</a:t>
            </a:r>
          </a:p>
        </p:txBody>
      </p:sp>
      <p:sp>
        <p:nvSpPr>
          <p:cNvPr id="18" name="Flèche droite 17"/>
          <p:cNvSpPr>
            <a:spLocks noChangeArrowheads="1"/>
          </p:cNvSpPr>
          <p:nvPr/>
        </p:nvSpPr>
        <p:spPr bwMode="auto">
          <a:xfrm>
            <a:off x="1848287" y="2146534"/>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19" name="Flèche droite 18"/>
          <p:cNvSpPr>
            <a:spLocks noChangeArrowheads="1"/>
          </p:cNvSpPr>
          <p:nvPr/>
        </p:nvSpPr>
        <p:spPr bwMode="auto">
          <a:xfrm>
            <a:off x="1840853" y="2546786"/>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0" name="Flèche droite 19"/>
          <p:cNvSpPr>
            <a:spLocks noChangeArrowheads="1"/>
          </p:cNvSpPr>
          <p:nvPr/>
        </p:nvSpPr>
        <p:spPr bwMode="auto">
          <a:xfrm>
            <a:off x="1856221" y="2937973"/>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1" name="Flèche droite 20"/>
          <p:cNvSpPr>
            <a:spLocks noChangeArrowheads="1"/>
          </p:cNvSpPr>
          <p:nvPr/>
        </p:nvSpPr>
        <p:spPr bwMode="auto">
          <a:xfrm>
            <a:off x="1853162" y="3315100"/>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2" name="Flèche droite 21"/>
          <p:cNvSpPr>
            <a:spLocks noChangeArrowheads="1"/>
          </p:cNvSpPr>
          <p:nvPr/>
        </p:nvSpPr>
        <p:spPr bwMode="auto">
          <a:xfrm>
            <a:off x="1853162" y="3683082"/>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3" name="Flèche droite 22"/>
          <p:cNvSpPr>
            <a:spLocks noChangeArrowheads="1"/>
          </p:cNvSpPr>
          <p:nvPr/>
        </p:nvSpPr>
        <p:spPr bwMode="auto">
          <a:xfrm>
            <a:off x="1856221" y="4062023"/>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4" name="Rectangle à coins arrondis 23"/>
          <p:cNvSpPr>
            <a:spLocks noChangeArrowheads="1"/>
          </p:cNvSpPr>
          <p:nvPr/>
        </p:nvSpPr>
        <p:spPr bwMode="auto">
          <a:xfrm>
            <a:off x="2543060" y="2528059"/>
            <a:ext cx="1916906" cy="189309"/>
          </a:xfrm>
          <a:prstGeom prst="roundRect">
            <a:avLst>
              <a:gd name="adj" fmla="val 16667"/>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En attente d’une place</a:t>
            </a:r>
          </a:p>
        </p:txBody>
      </p:sp>
      <p:sp>
        <p:nvSpPr>
          <p:cNvPr id="25" name="Rectangle à coins arrondis 24"/>
          <p:cNvSpPr>
            <a:spLocks noChangeArrowheads="1"/>
          </p:cNvSpPr>
          <p:nvPr/>
        </p:nvSpPr>
        <p:spPr bwMode="auto">
          <a:xfrm>
            <a:off x="2516463" y="3672328"/>
            <a:ext cx="1916906" cy="189309"/>
          </a:xfrm>
          <a:prstGeom prst="roundRect">
            <a:avLst>
              <a:gd name="adj" fmla="val 16667"/>
            </a:avLst>
          </a:prstGeom>
          <a:solidFill>
            <a:srgbClr val="D9D9D9"/>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NON</a:t>
            </a:r>
          </a:p>
        </p:txBody>
      </p:sp>
      <p:sp>
        <p:nvSpPr>
          <p:cNvPr id="26" name="Rectangle à coins arrondis 25"/>
          <p:cNvSpPr>
            <a:spLocks noChangeArrowheads="1"/>
          </p:cNvSpPr>
          <p:nvPr/>
        </p:nvSpPr>
        <p:spPr bwMode="auto">
          <a:xfrm>
            <a:off x="2515272" y="2931941"/>
            <a:ext cx="1918097" cy="189309"/>
          </a:xfrm>
          <a:prstGeom prst="roundRect">
            <a:avLst>
              <a:gd name="adj" fmla="val 16667"/>
            </a:avLst>
          </a:prstGeom>
          <a:solidFill>
            <a:srgbClr val="51BAAA"/>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OUI (</a:t>
            </a:r>
            <a:r>
              <a:rPr lang="fr-FR" sz="800" b="1" dirty="0" smtClean="0">
                <a:solidFill>
                  <a:prstClr val="white"/>
                </a:solidFill>
                <a:latin typeface="Marianne" panose="02000000000000000000" pitchFamily="2" charset="0"/>
              </a:rPr>
              <a:t>proposition d’admission</a:t>
            </a:r>
            <a:r>
              <a:rPr lang="fr-FR" sz="800" b="1" dirty="0">
                <a:solidFill>
                  <a:prstClr val="white"/>
                </a:solidFill>
                <a:latin typeface="Marianne" panose="02000000000000000000" pitchFamily="2" charset="0"/>
              </a:rPr>
              <a:t>)</a:t>
            </a:r>
          </a:p>
        </p:txBody>
      </p:sp>
      <p:sp>
        <p:nvSpPr>
          <p:cNvPr id="27" name="Rectangle à coins arrondis 26"/>
          <p:cNvSpPr>
            <a:spLocks noChangeArrowheads="1"/>
          </p:cNvSpPr>
          <p:nvPr/>
        </p:nvSpPr>
        <p:spPr bwMode="auto">
          <a:xfrm>
            <a:off x="2515272" y="3298432"/>
            <a:ext cx="1918097" cy="189309"/>
          </a:xfrm>
          <a:prstGeom prst="roundRect">
            <a:avLst>
              <a:gd name="adj" fmla="val 16667"/>
            </a:avLst>
          </a:prstGeom>
          <a:solidFill>
            <a:srgbClr val="51BAAA"/>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smtClean="0">
                <a:solidFill>
                  <a:prstClr val="white"/>
                </a:solidFill>
                <a:latin typeface="Marianne" panose="02000000000000000000" pitchFamily="2" charset="0"/>
              </a:rPr>
              <a:t>OUI-SI </a:t>
            </a:r>
            <a:r>
              <a:rPr lang="fr-FR" sz="800" b="1" dirty="0">
                <a:solidFill>
                  <a:prstClr val="white"/>
                </a:solidFill>
                <a:latin typeface="Marianne" panose="02000000000000000000" pitchFamily="2" charset="0"/>
              </a:rPr>
              <a:t>(</a:t>
            </a:r>
            <a:r>
              <a:rPr lang="fr-FR" sz="800" b="1" dirty="0" smtClean="0">
                <a:solidFill>
                  <a:prstClr val="white"/>
                </a:solidFill>
                <a:latin typeface="Marianne" panose="02000000000000000000" pitchFamily="2" charset="0"/>
              </a:rPr>
              <a:t>proposition d’admission</a:t>
            </a:r>
            <a:r>
              <a:rPr lang="fr-FR" sz="800" b="1" dirty="0">
                <a:solidFill>
                  <a:prstClr val="white"/>
                </a:solidFill>
                <a:latin typeface="Marianne" panose="02000000000000000000" pitchFamily="2" charset="0"/>
              </a:rPr>
              <a:t>)</a:t>
            </a:r>
          </a:p>
        </p:txBody>
      </p:sp>
      <p:sp>
        <p:nvSpPr>
          <p:cNvPr id="28" name="Flèche droite 27"/>
          <p:cNvSpPr>
            <a:spLocks noChangeArrowheads="1"/>
          </p:cNvSpPr>
          <p:nvPr/>
        </p:nvSpPr>
        <p:spPr bwMode="auto">
          <a:xfrm>
            <a:off x="4985453" y="2146534"/>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29" name="Flèche droite 28"/>
          <p:cNvSpPr>
            <a:spLocks noChangeArrowheads="1"/>
          </p:cNvSpPr>
          <p:nvPr/>
        </p:nvSpPr>
        <p:spPr bwMode="auto">
          <a:xfrm>
            <a:off x="4990712" y="2537028"/>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0" name="Flèche droite 29"/>
          <p:cNvSpPr>
            <a:spLocks noChangeArrowheads="1"/>
          </p:cNvSpPr>
          <p:nvPr/>
        </p:nvSpPr>
        <p:spPr bwMode="auto">
          <a:xfrm>
            <a:off x="4991799" y="2949204"/>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1" name="Flèche droite 30"/>
          <p:cNvSpPr>
            <a:spLocks noChangeArrowheads="1"/>
          </p:cNvSpPr>
          <p:nvPr/>
        </p:nvSpPr>
        <p:spPr bwMode="auto">
          <a:xfrm>
            <a:off x="4985453" y="3308385"/>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2" name="Flèche droite 31"/>
          <p:cNvSpPr>
            <a:spLocks noChangeArrowheads="1"/>
          </p:cNvSpPr>
          <p:nvPr/>
        </p:nvSpPr>
        <p:spPr bwMode="auto">
          <a:xfrm>
            <a:off x="4991800" y="3689591"/>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3" name="Flèche droite 32"/>
          <p:cNvSpPr>
            <a:spLocks noChangeArrowheads="1"/>
          </p:cNvSpPr>
          <p:nvPr/>
        </p:nvSpPr>
        <p:spPr bwMode="auto">
          <a:xfrm>
            <a:off x="4985453" y="4033664"/>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4" name="Rectangle à coins arrondis 33"/>
          <p:cNvSpPr>
            <a:spLocks noChangeArrowheads="1"/>
          </p:cNvSpPr>
          <p:nvPr/>
        </p:nvSpPr>
        <p:spPr bwMode="auto">
          <a:xfrm>
            <a:off x="5635870" y="3650783"/>
            <a:ext cx="792125" cy="189309"/>
          </a:xfrm>
          <a:prstGeom prst="roundRect">
            <a:avLst>
              <a:gd name="adj" fmla="val 16667"/>
            </a:avLst>
          </a:prstGeom>
          <a:solidFill>
            <a:srgbClr val="D9D9D9"/>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fr-FR" sz="975" b="1" dirty="0">
              <a:solidFill>
                <a:srgbClr val="26338B"/>
              </a:solidFill>
            </a:endParaRPr>
          </a:p>
        </p:txBody>
      </p:sp>
      <p:sp>
        <p:nvSpPr>
          <p:cNvPr id="35" name="Rectangle à coins arrondis 34"/>
          <p:cNvSpPr>
            <a:spLocks noChangeArrowheads="1"/>
          </p:cNvSpPr>
          <p:nvPr/>
        </p:nvSpPr>
        <p:spPr bwMode="auto">
          <a:xfrm>
            <a:off x="5598488" y="2112005"/>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smtClean="0">
                <a:solidFill>
                  <a:srgbClr val="26338B"/>
                </a:solidFill>
                <a:latin typeface="Marianne" panose="02000000000000000000" pitchFamily="2" charset="0"/>
              </a:rPr>
              <a:t>Accepte</a:t>
            </a:r>
            <a:endParaRPr lang="fr-FR" sz="800" b="1" dirty="0">
              <a:solidFill>
                <a:srgbClr val="26338B"/>
              </a:solidFill>
              <a:latin typeface="Marianne" panose="02000000000000000000" pitchFamily="2" charset="0"/>
            </a:endParaRPr>
          </a:p>
        </p:txBody>
      </p:sp>
      <p:sp>
        <p:nvSpPr>
          <p:cNvPr id="36" name="Rectangle à coins arrondis 35"/>
          <p:cNvSpPr>
            <a:spLocks noChangeArrowheads="1"/>
          </p:cNvSpPr>
          <p:nvPr/>
        </p:nvSpPr>
        <p:spPr bwMode="auto">
          <a:xfrm>
            <a:off x="5617179" y="3282690"/>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Renonce</a:t>
            </a:r>
          </a:p>
        </p:txBody>
      </p:sp>
      <p:sp>
        <p:nvSpPr>
          <p:cNvPr id="37" name="Rectangle à coins arrondis 36"/>
          <p:cNvSpPr>
            <a:spLocks noChangeArrowheads="1"/>
          </p:cNvSpPr>
          <p:nvPr/>
        </p:nvSpPr>
        <p:spPr bwMode="auto">
          <a:xfrm>
            <a:off x="5617179" y="2895991"/>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Renonce</a:t>
            </a:r>
          </a:p>
        </p:txBody>
      </p:sp>
      <p:sp>
        <p:nvSpPr>
          <p:cNvPr id="38" name="Rectangle à coins arrondis 37"/>
          <p:cNvSpPr>
            <a:spLocks noChangeArrowheads="1"/>
          </p:cNvSpPr>
          <p:nvPr/>
        </p:nvSpPr>
        <p:spPr bwMode="auto">
          <a:xfrm>
            <a:off x="5617179" y="2509293"/>
            <a:ext cx="810816" cy="18930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Maintient</a:t>
            </a:r>
          </a:p>
        </p:txBody>
      </p:sp>
      <p:sp>
        <p:nvSpPr>
          <p:cNvPr id="39" name="Rectangle à coins arrondis 38"/>
          <p:cNvSpPr>
            <a:spLocks noChangeArrowheads="1"/>
          </p:cNvSpPr>
          <p:nvPr/>
        </p:nvSpPr>
        <p:spPr bwMode="auto">
          <a:xfrm>
            <a:off x="5635870" y="4005731"/>
            <a:ext cx="810816" cy="18930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Maintient</a:t>
            </a:r>
          </a:p>
        </p:txBody>
      </p:sp>
      <p:sp>
        <p:nvSpPr>
          <p:cNvPr id="40" name="Rectangle 39"/>
          <p:cNvSpPr/>
          <p:nvPr/>
        </p:nvSpPr>
        <p:spPr>
          <a:xfrm>
            <a:off x="7250972" y="2518801"/>
            <a:ext cx="1654905" cy="1938992"/>
          </a:xfrm>
          <a:prstGeom prst="rect">
            <a:avLst/>
          </a:prstGeom>
        </p:spPr>
        <p:txBody>
          <a:bodyPr wrap="square">
            <a:spAutoFit/>
          </a:bodyPr>
          <a:lstStyle/>
          <a:p>
            <a:r>
              <a:rPr lang="fr-FR" altLang="fr-FR" sz="800" dirty="0">
                <a:solidFill>
                  <a:srgbClr val="26338B"/>
                </a:solidFill>
                <a:latin typeface="Marianne" panose="02000000000000000000" pitchFamily="2" charset="0"/>
              </a:rPr>
              <a:t>Elle accepte la proposition d’admission en </a:t>
            </a:r>
            <a:r>
              <a:rPr lang="fr-FR" altLang="fr-FR" sz="800" dirty="0" smtClean="0">
                <a:solidFill>
                  <a:srgbClr val="26338B"/>
                </a:solidFill>
                <a:latin typeface="Marianne" panose="02000000000000000000" pitchFamily="2" charset="0"/>
              </a:rPr>
              <a:t>CPGE </a:t>
            </a:r>
            <a:r>
              <a:rPr lang="fr-FR" altLang="fr-FR" sz="800" dirty="0">
                <a:solidFill>
                  <a:srgbClr val="26338B"/>
                </a:solidFill>
                <a:latin typeface="Marianne" panose="02000000000000000000" pitchFamily="2" charset="0"/>
              </a:rPr>
              <a:t>« </a:t>
            </a:r>
            <a:r>
              <a:rPr lang="fr-FR" altLang="fr-FR" sz="800" dirty="0" smtClean="0">
                <a:solidFill>
                  <a:srgbClr val="26338B"/>
                </a:solidFill>
                <a:latin typeface="Marianne" panose="02000000000000000000" pitchFamily="2" charset="0"/>
              </a:rPr>
              <a:t>A</a:t>
            </a:r>
            <a:r>
              <a:rPr lang="fr-FR" altLang="fr-FR" sz="800" dirty="0">
                <a:solidFill>
                  <a:srgbClr val="26338B"/>
                </a:solidFill>
                <a:latin typeface="Marianne" panose="02000000000000000000" pitchFamily="2" charset="0"/>
              </a:rPr>
              <a:t> ». </a:t>
            </a:r>
          </a:p>
          <a:p>
            <a:endParaRPr lang="fr-FR" altLang="fr-FR" sz="800" dirty="0">
              <a:solidFill>
                <a:srgbClr val="26338B"/>
              </a:solidFill>
              <a:latin typeface="Marianne" panose="02000000000000000000" pitchFamily="2" charset="0"/>
            </a:endParaRPr>
          </a:p>
          <a:p>
            <a:r>
              <a:rPr lang="fr-FR" altLang="fr-FR" sz="800" dirty="0">
                <a:solidFill>
                  <a:srgbClr val="26338B"/>
                </a:solidFill>
                <a:latin typeface="Marianne" panose="02000000000000000000" pitchFamily="2" charset="0"/>
              </a:rPr>
              <a:t>Elle maintient deux vœux en attente : </a:t>
            </a:r>
            <a:r>
              <a:rPr lang="fr-FR" altLang="fr-FR" sz="800" dirty="0" smtClean="0">
                <a:solidFill>
                  <a:srgbClr val="26338B"/>
                </a:solidFill>
                <a:latin typeface="Marianne" panose="02000000000000000000" pitchFamily="2" charset="0"/>
              </a:rPr>
              <a:t>CPGE </a:t>
            </a:r>
            <a:r>
              <a:rPr lang="fr-FR" altLang="fr-FR" sz="800" dirty="0">
                <a:solidFill>
                  <a:srgbClr val="26338B"/>
                </a:solidFill>
                <a:latin typeface="Marianne" panose="02000000000000000000" pitchFamily="2" charset="0"/>
              </a:rPr>
              <a:t>« B » et </a:t>
            </a:r>
            <a:r>
              <a:rPr lang="fr-FR" altLang="fr-FR" sz="800" dirty="0" smtClean="0">
                <a:solidFill>
                  <a:srgbClr val="26338B"/>
                </a:solidFill>
                <a:latin typeface="Marianne" panose="02000000000000000000" pitchFamily="2" charset="0"/>
              </a:rPr>
              <a:t>BUT </a:t>
            </a:r>
            <a:r>
              <a:rPr lang="fr-FR" altLang="fr-FR" sz="800" dirty="0">
                <a:solidFill>
                  <a:srgbClr val="26338B"/>
                </a:solidFill>
                <a:latin typeface="Marianne" panose="02000000000000000000" pitchFamily="2" charset="0"/>
              </a:rPr>
              <a:t>« </a:t>
            </a:r>
            <a:r>
              <a:rPr lang="fr-FR" altLang="fr-FR" sz="800" dirty="0" smtClean="0">
                <a:solidFill>
                  <a:srgbClr val="26338B"/>
                </a:solidFill>
                <a:latin typeface="Marianne" panose="02000000000000000000" pitchFamily="2" charset="0"/>
              </a:rPr>
              <a:t>F</a:t>
            </a:r>
            <a:r>
              <a:rPr lang="fr-FR" altLang="fr-FR" sz="800" dirty="0">
                <a:solidFill>
                  <a:srgbClr val="26338B"/>
                </a:solidFill>
                <a:latin typeface="Marianne" panose="02000000000000000000" pitchFamily="2" charset="0"/>
              </a:rPr>
              <a:t> ». </a:t>
            </a:r>
          </a:p>
          <a:p>
            <a:endParaRPr lang="fr-FR" altLang="fr-FR" sz="800" dirty="0">
              <a:solidFill>
                <a:srgbClr val="26338B"/>
              </a:solidFill>
              <a:latin typeface="Marianne" panose="02000000000000000000" pitchFamily="2" charset="0"/>
            </a:endParaRPr>
          </a:p>
          <a:p>
            <a:r>
              <a:rPr lang="fr-FR" altLang="fr-FR" sz="800" dirty="0">
                <a:solidFill>
                  <a:srgbClr val="26338B"/>
                </a:solidFill>
                <a:latin typeface="Marianne" panose="02000000000000000000" pitchFamily="2" charset="0"/>
              </a:rPr>
              <a:t>Elle choisit donc de renoncer </a:t>
            </a:r>
            <a:r>
              <a:rPr lang="fr-FR" altLang="fr-FR" sz="800" b="1" u="sng" dirty="0">
                <a:solidFill>
                  <a:srgbClr val="26338B"/>
                </a:solidFill>
                <a:latin typeface="Marianne" panose="02000000000000000000" pitchFamily="2" charset="0"/>
              </a:rPr>
              <a:t>définitivement</a:t>
            </a:r>
            <a:r>
              <a:rPr lang="fr-FR" altLang="fr-FR" sz="800" dirty="0">
                <a:solidFill>
                  <a:srgbClr val="26338B"/>
                </a:solidFill>
                <a:latin typeface="Marianne" panose="02000000000000000000" pitchFamily="2" charset="0"/>
              </a:rPr>
              <a:t> aux </a:t>
            </a:r>
            <a:r>
              <a:rPr lang="fr-FR" altLang="fr-FR" sz="800" dirty="0" smtClean="0">
                <a:solidFill>
                  <a:srgbClr val="26338B"/>
                </a:solidFill>
                <a:latin typeface="Marianne" panose="02000000000000000000" pitchFamily="2" charset="0"/>
              </a:rPr>
              <a:t>deux </a:t>
            </a:r>
            <a:r>
              <a:rPr lang="fr-FR" altLang="fr-FR" sz="800" dirty="0">
                <a:solidFill>
                  <a:srgbClr val="26338B"/>
                </a:solidFill>
                <a:latin typeface="Marianne" panose="02000000000000000000" pitchFamily="2" charset="0"/>
              </a:rPr>
              <a:t>autres propositions d’admission </a:t>
            </a:r>
            <a:r>
              <a:rPr lang="fr-FR" altLang="fr-FR" sz="800" dirty="0" smtClean="0">
                <a:solidFill>
                  <a:srgbClr val="26338B"/>
                </a:solidFill>
                <a:latin typeface="Marianne" panose="02000000000000000000" pitchFamily="2" charset="0"/>
              </a:rPr>
              <a:t>en Licence </a:t>
            </a:r>
            <a:r>
              <a:rPr lang="fr-FR" altLang="fr-FR" sz="800" dirty="0">
                <a:solidFill>
                  <a:srgbClr val="26338B"/>
                </a:solidFill>
                <a:latin typeface="Marianne" panose="02000000000000000000" pitchFamily="2" charset="0"/>
              </a:rPr>
              <a:t>« C » et </a:t>
            </a:r>
            <a:r>
              <a:rPr lang="fr-FR" altLang="fr-FR" sz="800" dirty="0" smtClean="0">
                <a:solidFill>
                  <a:srgbClr val="26338B"/>
                </a:solidFill>
                <a:latin typeface="Marianne" panose="02000000000000000000" pitchFamily="2" charset="0"/>
              </a:rPr>
              <a:t>Licence </a:t>
            </a:r>
            <a:r>
              <a:rPr lang="fr-FR" altLang="fr-FR" sz="800" dirty="0">
                <a:solidFill>
                  <a:srgbClr val="26338B"/>
                </a:solidFill>
                <a:latin typeface="Marianne" panose="02000000000000000000" pitchFamily="2" charset="0"/>
              </a:rPr>
              <a:t>« </a:t>
            </a:r>
            <a:r>
              <a:rPr lang="fr-FR" altLang="fr-FR" sz="800" dirty="0" smtClean="0">
                <a:solidFill>
                  <a:srgbClr val="26338B"/>
                </a:solidFill>
                <a:latin typeface="Marianne" panose="02000000000000000000" pitchFamily="2" charset="0"/>
              </a:rPr>
              <a:t>D</a:t>
            </a:r>
            <a:r>
              <a:rPr lang="fr-FR" altLang="fr-FR" sz="800" dirty="0">
                <a:solidFill>
                  <a:srgbClr val="26338B"/>
                </a:solidFill>
                <a:latin typeface="Marianne" panose="02000000000000000000" pitchFamily="2" charset="0"/>
              </a:rPr>
              <a:t> ». </a:t>
            </a:r>
          </a:p>
          <a:p>
            <a:endParaRPr lang="fr-FR" altLang="fr-FR" sz="800" dirty="0">
              <a:solidFill>
                <a:srgbClr val="26338B"/>
              </a:solidFill>
              <a:latin typeface="Marianne" panose="02000000000000000000" pitchFamily="2" charset="0"/>
            </a:endParaRPr>
          </a:p>
          <a:p>
            <a:r>
              <a:rPr lang="fr-FR" altLang="fr-FR" sz="800" dirty="0">
                <a:solidFill>
                  <a:srgbClr val="26338B"/>
                </a:solidFill>
                <a:latin typeface="Marianne" panose="02000000000000000000" pitchFamily="2" charset="0"/>
              </a:rPr>
              <a:t>Elle choisit de renoncer à un vœu en attente : </a:t>
            </a:r>
            <a:r>
              <a:rPr lang="fr-FR" altLang="fr-FR" sz="800" dirty="0" smtClean="0">
                <a:solidFill>
                  <a:srgbClr val="26338B"/>
                </a:solidFill>
                <a:latin typeface="Marianne" panose="02000000000000000000" pitchFamily="2" charset="0"/>
              </a:rPr>
              <a:t>BUT </a:t>
            </a:r>
            <a:r>
              <a:rPr lang="fr-FR" altLang="fr-FR" sz="800" dirty="0">
                <a:solidFill>
                  <a:srgbClr val="26338B"/>
                </a:solidFill>
                <a:latin typeface="Marianne" panose="02000000000000000000" pitchFamily="2" charset="0"/>
              </a:rPr>
              <a:t>« </a:t>
            </a:r>
            <a:r>
              <a:rPr lang="fr-FR" altLang="fr-FR" sz="800" dirty="0" smtClean="0">
                <a:solidFill>
                  <a:srgbClr val="26338B"/>
                </a:solidFill>
                <a:latin typeface="Marianne" panose="02000000000000000000" pitchFamily="2" charset="0"/>
              </a:rPr>
              <a:t>G</a:t>
            </a:r>
            <a:r>
              <a:rPr lang="fr-FR" altLang="fr-FR" sz="800" dirty="0">
                <a:solidFill>
                  <a:srgbClr val="26338B"/>
                </a:solidFill>
                <a:latin typeface="Marianne" panose="02000000000000000000" pitchFamily="2" charset="0"/>
              </a:rPr>
              <a:t> ». </a:t>
            </a:r>
          </a:p>
        </p:txBody>
      </p:sp>
      <p:sp>
        <p:nvSpPr>
          <p:cNvPr id="41" name="Rectangle 40"/>
          <p:cNvSpPr/>
          <p:nvPr/>
        </p:nvSpPr>
        <p:spPr>
          <a:xfrm>
            <a:off x="7250972" y="2141988"/>
            <a:ext cx="1560042" cy="242374"/>
          </a:xfrm>
          <a:prstGeom prst="rect">
            <a:avLst/>
          </a:prstGeom>
        </p:spPr>
        <p:txBody>
          <a:bodyPr wrap="none">
            <a:spAutoFit/>
          </a:bodyPr>
          <a:lstStyle/>
          <a:p>
            <a:pPr>
              <a:spcBef>
                <a:spcPct val="0"/>
              </a:spcBef>
            </a:pPr>
            <a:r>
              <a:rPr lang="fr-FR" altLang="fr-FR" sz="975" b="1" dirty="0" smtClean="0">
                <a:solidFill>
                  <a:srgbClr val="26338B"/>
                </a:solidFill>
                <a:latin typeface="Marianne" panose="02000000000000000000" pitchFamily="2" charset="0"/>
              </a:rPr>
              <a:t>La procédure continue</a:t>
            </a:r>
            <a:endParaRPr lang="fr-FR" altLang="fr-FR" sz="975" b="1" dirty="0">
              <a:solidFill>
                <a:srgbClr val="26338B"/>
              </a:solidFill>
              <a:latin typeface="Marianne" panose="02000000000000000000" pitchFamily="2" charset="0"/>
            </a:endParaRPr>
          </a:p>
        </p:txBody>
      </p:sp>
      <p:sp>
        <p:nvSpPr>
          <p:cNvPr id="42" name="Rectangle à coins arrondis 41"/>
          <p:cNvSpPr>
            <a:spLocks noChangeArrowheads="1"/>
          </p:cNvSpPr>
          <p:nvPr/>
        </p:nvSpPr>
        <p:spPr bwMode="auto">
          <a:xfrm>
            <a:off x="439525" y="4416040"/>
            <a:ext cx="931041" cy="18811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BUT </a:t>
            </a:r>
            <a:r>
              <a:rPr lang="fr-FR" altLang="fr-FR" sz="800" b="1" dirty="0">
                <a:latin typeface="Marianne" panose="02000000000000000000" pitchFamily="2" charset="0"/>
              </a:rPr>
              <a:t>« </a:t>
            </a:r>
            <a:r>
              <a:rPr lang="fr-FR" altLang="fr-FR" sz="800" b="1" dirty="0" smtClean="0">
                <a:latin typeface="Marianne" panose="02000000000000000000" pitchFamily="2" charset="0"/>
              </a:rPr>
              <a:t>G</a:t>
            </a:r>
            <a:r>
              <a:rPr lang="fr-FR" altLang="fr-FR" sz="800" b="1" dirty="0">
                <a:latin typeface="Marianne" panose="02000000000000000000" pitchFamily="2" charset="0"/>
              </a:rPr>
              <a:t> »</a:t>
            </a:r>
          </a:p>
        </p:txBody>
      </p:sp>
      <p:sp>
        <p:nvSpPr>
          <p:cNvPr id="44" name="Rectangle à coins arrondis 43"/>
          <p:cNvSpPr>
            <a:spLocks noChangeArrowheads="1"/>
          </p:cNvSpPr>
          <p:nvPr/>
        </p:nvSpPr>
        <p:spPr bwMode="auto">
          <a:xfrm>
            <a:off x="2541869" y="4410656"/>
            <a:ext cx="1916906" cy="189309"/>
          </a:xfrm>
          <a:prstGeom prst="roundRect">
            <a:avLst>
              <a:gd name="adj" fmla="val 16667"/>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En attente d’une place</a:t>
            </a:r>
          </a:p>
        </p:txBody>
      </p:sp>
      <p:sp>
        <p:nvSpPr>
          <p:cNvPr id="45" name="Flèche droite 44"/>
          <p:cNvSpPr>
            <a:spLocks noChangeArrowheads="1"/>
          </p:cNvSpPr>
          <p:nvPr/>
        </p:nvSpPr>
        <p:spPr bwMode="auto">
          <a:xfrm>
            <a:off x="1857400" y="4439150"/>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46" name="Flèche droite 45"/>
          <p:cNvSpPr>
            <a:spLocks noChangeArrowheads="1"/>
          </p:cNvSpPr>
          <p:nvPr/>
        </p:nvSpPr>
        <p:spPr bwMode="auto">
          <a:xfrm>
            <a:off x="4985453" y="4392845"/>
            <a:ext cx="189310" cy="154781"/>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47" name="Rectangle à coins arrondis 46"/>
          <p:cNvSpPr>
            <a:spLocks noChangeArrowheads="1"/>
          </p:cNvSpPr>
          <p:nvPr/>
        </p:nvSpPr>
        <p:spPr bwMode="auto">
          <a:xfrm>
            <a:off x="5635870" y="4408107"/>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Renonce</a:t>
            </a:r>
          </a:p>
        </p:txBody>
      </p:sp>
      <p:sp>
        <p:nvSpPr>
          <p:cNvPr id="50" name="Accolade fermante 49"/>
          <p:cNvSpPr/>
          <p:nvPr/>
        </p:nvSpPr>
        <p:spPr>
          <a:xfrm>
            <a:off x="6638693" y="2112005"/>
            <a:ext cx="669073" cy="2492154"/>
          </a:xfrm>
          <a:prstGeom prst="righ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solidFill>
                <a:schemeClr val="tx2"/>
              </a:solidFill>
            </a:endParaRPr>
          </a:p>
        </p:txBody>
      </p:sp>
      <p:sp>
        <p:nvSpPr>
          <p:cNvPr id="48" name="Rectangle à coins arrondis 47"/>
          <p:cNvSpPr/>
          <p:nvPr/>
        </p:nvSpPr>
        <p:spPr>
          <a:xfrm>
            <a:off x="2953297" y="290724"/>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Exemple de Charlotte, élève de Terminale </a:t>
            </a:r>
            <a:endParaRPr lang="fr-FR" sz="1400" b="1" dirty="0">
              <a:solidFill>
                <a:schemeClr val="bg1"/>
              </a:solidFill>
            </a:endParaRPr>
          </a:p>
        </p:txBody>
      </p:sp>
    </p:spTree>
    <p:extLst>
      <p:ext uri="{BB962C8B-B14F-4D97-AF65-F5344CB8AC3E}">
        <p14:creationId xmlns:p14="http://schemas.microsoft.com/office/powerpoint/2010/main" val="4138332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13</a:t>
            </a:fld>
            <a:endParaRPr lang="fr-FR"/>
          </a:p>
        </p:txBody>
      </p:sp>
      <p:sp>
        <p:nvSpPr>
          <p:cNvPr id="4" name="Titre 3"/>
          <p:cNvSpPr>
            <a:spLocks noGrp="1"/>
          </p:cNvSpPr>
          <p:nvPr>
            <p:ph type="title"/>
          </p:nvPr>
        </p:nvSpPr>
        <p:spPr>
          <a:xfrm>
            <a:off x="467543" y="900000"/>
            <a:ext cx="8343471" cy="720000"/>
          </a:xfrm>
        </p:spPr>
        <p:txBody>
          <a:bodyPr/>
          <a:lstStyle/>
          <a:p>
            <a:pPr>
              <a:defRPr/>
            </a:pPr>
            <a:r>
              <a:rPr lang="fr-FR" sz="1800" dirty="0" smtClean="0">
                <a:latin typeface="Marianne" panose="02000000000000000000" pitchFamily="2" charset="0"/>
              </a:rPr>
              <a:t>Le 5 juin, </a:t>
            </a:r>
            <a:r>
              <a:rPr lang="fr-FR" sz="1800" dirty="0">
                <a:latin typeface="Marianne" panose="02000000000000000000" pitchFamily="2" charset="0"/>
              </a:rPr>
              <a:t>Charlotte reçoit une nouvelle proposition d’admission pour </a:t>
            </a:r>
            <a:r>
              <a:rPr lang="fr-FR" sz="1800" dirty="0" smtClean="0">
                <a:latin typeface="Marianne" panose="02000000000000000000" pitchFamily="2" charset="0"/>
              </a:rPr>
              <a:t>le BUT «</a:t>
            </a:r>
            <a:r>
              <a:rPr lang="fr-FR" sz="1800" dirty="0">
                <a:latin typeface="Marianne" panose="02000000000000000000" pitchFamily="2" charset="0"/>
              </a:rPr>
              <a:t> </a:t>
            </a:r>
            <a:r>
              <a:rPr lang="fr-FR" sz="1800" dirty="0" smtClean="0">
                <a:latin typeface="Marianne" panose="02000000000000000000" pitchFamily="2" charset="0"/>
              </a:rPr>
              <a:t>F</a:t>
            </a:r>
            <a:r>
              <a:rPr lang="fr-FR" sz="1800" dirty="0">
                <a:latin typeface="Marianne" panose="02000000000000000000" pitchFamily="2" charset="0"/>
              </a:rPr>
              <a:t> », vœu maintenu en attente :</a:t>
            </a:r>
            <a:r>
              <a:rPr lang="fr-FR" sz="1800" dirty="0"/>
              <a:t/>
            </a:r>
            <a:br>
              <a:rPr lang="fr-FR" sz="1800" dirty="0"/>
            </a:br>
            <a:endParaRPr lang="fr-FR" sz="1800" dirty="0"/>
          </a:p>
        </p:txBody>
      </p:sp>
      <p:sp>
        <p:nvSpPr>
          <p:cNvPr id="5" name="Espace réservé du contenu 4"/>
          <p:cNvSpPr>
            <a:spLocks noGrp="1"/>
          </p:cNvSpPr>
          <p:nvPr>
            <p:ph sz="quarter" idx="14"/>
          </p:nvPr>
        </p:nvSpPr>
        <p:spPr>
          <a:xfrm>
            <a:off x="355509" y="1562670"/>
            <a:ext cx="8208914" cy="3082629"/>
          </a:xfrm>
        </p:spPr>
        <p:txBody>
          <a:bodyPr/>
          <a:lstStyle/>
          <a:p>
            <a:pPr algn="just"/>
            <a:endParaRPr lang="fr-FR" sz="975" b="1" dirty="0">
              <a:solidFill>
                <a:srgbClr val="26338B"/>
              </a:solidFill>
              <a:latin typeface="Marianne" panose="02000000000000000000" pitchFamily="2" charset="0"/>
            </a:endParaRPr>
          </a:p>
          <a:p>
            <a:pPr algn="just"/>
            <a:endParaRPr lang="fr-FR" sz="1200" dirty="0">
              <a:latin typeface="Marianne" panose="02000000000000000000" pitchFamily="2" charset="0"/>
            </a:endParaRPr>
          </a:p>
        </p:txBody>
      </p:sp>
      <p:sp>
        <p:nvSpPr>
          <p:cNvPr id="2" name="Rectangle 1"/>
          <p:cNvSpPr/>
          <p:nvPr/>
        </p:nvSpPr>
        <p:spPr>
          <a:xfrm>
            <a:off x="415103" y="1585301"/>
            <a:ext cx="2501006" cy="242374"/>
          </a:xfrm>
          <a:prstGeom prst="rect">
            <a:avLst/>
          </a:prstGeom>
        </p:spPr>
        <p:txBody>
          <a:bodyPr wrap="none">
            <a:spAutoFit/>
          </a:bodyPr>
          <a:lstStyle/>
          <a:p>
            <a:pPr>
              <a:spcBef>
                <a:spcPct val="0"/>
              </a:spcBef>
            </a:pPr>
            <a:r>
              <a:rPr lang="fr-FR" altLang="fr-FR" sz="975" b="1" dirty="0">
                <a:solidFill>
                  <a:srgbClr val="26338B"/>
                </a:solidFill>
                <a:latin typeface="Marianne" panose="02000000000000000000" pitchFamily="2" charset="0"/>
              </a:rPr>
              <a:t>Etat des vœux de Charlotte au </a:t>
            </a:r>
            <a:r>
              <a:rPr lang="fr-FR" altLang="fr-FR" sz="975" b="1" dirty="0" smtClean="0">
                <a:solidFill>
                  <a:srgbClr val="26338B"/>
                </a:solidFill>
                <a:latin typeface="Marianne" panose="02000000000000000000" pitchFamily="2" charset="0"/>
              </a:rPr>
              <a:t>4 juin : </a:t>
            </a:r>
            <a:endParaRPr lang="fr-FR" altLang="fr-FR" sz="975" b="1" dirty="0">
              <a:solidFill>
                <a:srgbClr val="26338B"/>
              </a:solidFill>
              <a:latin typeface="Marianne" panose="02000000000000000000" pitchFamily="2" charset="0"/>
            </a:endParaRPr>
          </a:p>
        </p:txBody>
      </p:sp>
      <p:sp>
        <p:nvSpPr>
          <p:cNvPr id="8" name="Rectangle à coins arrondis 7"/>
          <p:cNvSpPr>
            <a:spLocks noChangeArrowheads="1"/>
          </p:cNvSpPr>
          <p:nvPr/>
        </p:nvSpPr>
        <p:spPr bwMode="auto">
          <a:xfrm>
            <a:off x="467543" y="2129271"/>
            <a:ext cx="935804" cy="18930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a:latin typeface="Marianne" panose="02000000000000000000" pitchFamily="2" charset="0"/>
              </a:rPr>
              <a:t>CPGE « A »</a:t>
            </a:r>
            <a:endParaRPr lang="fr-FR" altLang="fr-FR" sz="800" b="1" i="1" dirty="0">
              <a:latin typeface="Marianne" panose="02000000000000000000" pitchFamily="2" charset="0"/>
            </a:endParaRPr>
          </a:p>
        </p:txBody>
      </p:sp>
      <p:sp>
        <p:nvSpPr>
          <p:cNvPr id="9" name="Rectangle à coins arrondis 8"/>
          <p:cNvSpPr>
            <a:spLocks noChangeArrowheads="1"/>
          </p:cNvSpPr>
          <p:nvPr/>
        </p:nvSpPr>
        <p:spPr bwMode="auto">
          <a:xfrm>
            <a:off x="452894" y="2528059"/>
            <a:ext cx="927469"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CPGE </a:t>
            </a:r>
            <a:r>
              <a:rPr lang="fr-FR" altLang="fr-FR" sz="800" b="1" dirty="0">
                <a:latin typeface="Marianne" panose="02000000000000000000" pitchFamily="2" charset="0"/>
              </a:rPr>
              <a:t>« B »</a:t>
            </a:r>
          </a:p>
        </p:txBody>
      </p:sp>
      <p:sp>
        <p:nvSpPr>
          <p:cNvPr id="13" name="Rectangle à coins arrondis 12"/>
          <p:cNvSpPr>
            <a:spLocks noChangeArrowheads="1"/>
          </p:cNvSpPr>
          <p:nvPr/>
        </p:nvSpPr>
        <p:spPr bwMode="auto">
          <a:xfrm>
            <a:off x="456767" y="2981250"/>
            <a:ext cx="931041" cy="188119"/>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r>
              <a:rPr lang="fr-FR" altLang="fr-FR" sz="800" b="1" dirty="0" smtClean="0">
                <a:latin typeface="Marianne" panose="02000000000000000000" pitchFamily="2" charset="0"/>
              </a:rPr>
              <a:t>BUT </a:t>
            </a:r>
            <a:r>
              <a:rPr lang="fr-FR" altLang="fr-FR" sz="800" b="1" dirty="0">
                <a:latin typeface="Marianne" panose="02000000000000000000" pitchFamily="2" charset="0"/>
              </a:rPr>
              <a:t>« F »</a:t>
            </a:r>
          </a:p>
        </p:txBody>
      </p:sp>
      <p:sp>
        <p:nvSpPr>
          <p:cNvPr id="15" name="Rectangle 14"/>
          <p:cNvSpPr/>
          <p:nvPr/>
        </p:nvSpPr>
        <p:spPr>
          <a:xfrm>
            <a:off x="3794417" y="1602651"/>
            <a:ext cx="2760692" cy="242374"/>
          </a:xfrm>
          <a:prstGeom prst="rect">
            <a:avLst/>
          </a:prstGeom>
        </p:spPr>
        <p:txBody>
          <a:bodyPr wrap="none">
            <a:spAutoFit/>
          </a:bodyPr>
          <a:lstStyle/>
          <a:p>
            <a:pPr>
              <a:spcBef>
                <a:spcPct val="0"/>
              </a:spcBef>
            </a:pPr>
            <a:r>
              <a:rPr lang="fr-FR" altLang="fr-FR" sz="975" b="1" dirty="0" smtClean="0">
                <a:solidFill>
                  <a:srgbClr val="26338B"/>
                </a:solidFill>
                <a:latin typeface="Marianne" panose="02000000000000000000" pitchFamily="2" charset="0"/>
              </a:rPr>
              <a:t>Le 5 juin, elle reçoit une nouvelle réponse  </a:t>
            </a:r>
            <a:endParaRPr lang="fr-FR" altLang="fr-FR" sz="975" b="1" dirty="0">
              <a:solidFill>
                <a:srgbClr val="26338B"/>
              </a:solidFill>
              <a:latin typeface="Marianne" panose="02000000000000000000" pitchFamily="2" charset="0"/>
            </a:endParaRPr>
          </a:p>
        </p:txBody>
      </p:sp>
      <p:sp>
        <p:nvSpPr>
          <p:cNvPr id="16" name="Rectangle à coins arrondis 15"/>
          <p:cNvSpPr>
            <a:spLocks noChangeArrowheads="1"/>
          </p:cNvSpPr>
          <p:nvPr/>
        </p:nvSpPr>
        <p:spPr bwMode="auto">
          <a:xfrm>
            <a:off x="1556863" y="2129271"/>
            <a:ext cx="1717897" cy="189309"/>
          </a:xfrm>
          <a:prstGeom prst="roundRect">
            <a:avLst>
              <a:gd name="adj" fmla="val 16667"/>
            </a:avLst>
          </a:prstGeom>
          <a:solidFill>
            <a:srgbClr val="51BAAA"/>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OUI (</a:t>
            </a:r>
            <a:r>
              <a:rPr lang="fr-FR" sz="800" b="1" dirty="0" smtClean="0">
                <a:solidFill>
                  <a:prstClr val="white"/>
                </a:solidFill>
                <a:latin typeface="Marianne" panose="02000000000000000000" pitchFamily="2" charset="0"/>
              </a:rPr>
              <a:t>proposition d’admission</a:t>
            </a:r>
            <a:r>
              <a:rPr lang="fr-FR" sz="800" b="1" dirty="0">
                <a:solidFill>
                  <a:prstClr val="white"/>
                </a:solidFill>
                <a:latin typeface="Marianne" panose="02000000000000000000" pitchFamily="2" charset="0"/>
              </a:rPr>
              <a:t>)</a:t>
            </a:r>
          </a:p>
        </p:txBody>
      </p:sp>
      <p:sp>
        <p:nvSpPr>
          <p:cNvPr id="17" name="Rectangle à coins arrondis 16"/>
          <p:cNvSpPr>
            <a:spLocks noChangeArrowheads="1"/>
          </p:cNvSpPr>
          <p:nvPr/>
        </p:nvSpPr>
        <p:spPr bwMode="auto">
          <a:xfrm>
            <a:off x="1556863" y="2980060"/>
            <a:ext cx="1717897" cy="189309"/>
          </a:xfrm>
          <a:prstGeom prst="roundRect">
            <a:avLst>
              <a:gd name="adj" fmla="val 16667"/>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En attente d’une place</a:t>
            </a:r>
          </a:p>
        </p:txBody>
      </p:sp>
      <p:sp>
        <p:nvSpPr>
          <p:cNvPr id="24" name="Rectangle à coins arrondis 23"/>
          <p:cNvSpPr>
            <a:spLocks noChangeArrowheads="1"/>
          </p:cNvSpPr>
          <p:nvPr/>
        </p:nvSpPr>
        <p:spPr bwMode="auto">
          <a:xfrm>
            <a:off x="1556863" y="2528059"/>
            <a:ext cx="1717897" cy="189309"/>
          </a:xfrm>
          <a:prstGeom prst="roundRect">
            <a:avLst>
              <a:gd name="adj" fmla="val 16667"/>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En attente d’une place</a:t>
            </a:r>
          </a:p>
        </p:txBody>
      </p:sp>
      <p:sp>
        <p:nvSpPr>
          <p:cNvPr id="28" name="Flèche droite 27"/>
          <p:cNvSpPr>
            <a:spLocks noChangeArrowheads="1"/>
          </p:cNvSpPr>
          <p:nvPr/>
        </p:nvSpPr>
        <p:spPr bwMode="auto">
          <a:xfrm>
            <a:off x="3933237" y="2086015"/>
            <a:ext cx="3651464" cy="196655"/>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35" name="Rectangle à coins arrondis 34"/>
          <p:cNvSpPr>
            <a:spLocks noChangeArrowheads="1"/>
          </p:cNvSpPr>
          <p:nvPr/>
        </p:nvSpPr>
        <p:spPr bwMode="auto">
          <a:xfrm>
            <a:off x="7775928" y="3009329"/>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smtClean="0">
                <a:solidFill>
                  <a:srgbClr val="26338B"/>
                </a:solidFill>
                <a:latin typeface="Marianne" panose="02000000000000000000" pitchFamily="2" charset="0"/>
              </a:rPr>
              <a:t>Accepte</a:t>
            </a:r>
            <a:endParaRPr lang="fr-FR" sz="800" b="1" dirty="0">
              <a:solidFill>
                <a:srgbClr val="26338B"/>
              </a:solidFill>
              <a:latin typeface="Marianne" panose="02000000000000000000" pitchFamily="2" charset="0"/>
            </a:endParaRPr>
          </a:p>
        </p:txBody>
      </p:sp>
      <p:sp>
        <p:nvSpPr>
          <p:cNvPr id="49" name="Rectangle à coins arrondis 48"/>
          <p:cNvSpPr>
            <a:spLocks noChangeArrowheads="1"/>
          </p:cNvSpPr>
          <p:nvPr/>
        </p:nvSpPr>
        <p:spPr bwMode="auto">
          <a:xfrm>
            <a:off x="3947586" y="2980060"/>
            <a:ext cx="1918097" cy="189309"/>
          </a:xfrm>
          <a:prstGeom prst="roundRect">
            <a:avLst>
              <a:gd name="adj" fmla="val 16667"/>
            </a:avLst>
          </a:prstGeom>
          <a:solidFill>
            <a:srgbClr val="51BAAA"/>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prstClr val="white"/>
                </a:solidFill>
                <a:latin typeface="Marianne" panose="02000000000000000000" pitchFamily="2" charset="0"/>
              </a:rPr>
              <a:t>OUI (</a:t>
            </a:r>
            <a:r>
              <a:rPr lang="fr-FR" sz="800" b="1" dirty="0" smtClean="0">
                <a:solidFill>
                  <a:prstClr val="white"/>
                </a:solidFill>
                <a:latin typeface="Marianne" panose="02000000000000000000" pitchFamily="2" charset="0"/>
              </a:rPr>
              <a:t>proposition d’admission</a:t>
            </a:r>
            <a:r>
              <a:rPr lang="fr-FR" sz="800" b="1" dirty="0">
                <a:solidFill>
                  <a:prstClr val="white"/>
                </a:solidFill>
                <a:latin typeface="Marianne" panose="02000000000000000000" pitchFamily="2" charset="0"/>
              </a:rPr>
              <a:t>)</a:t>
            </a:r>
          </a:p>
        </p:txBody>
      </p:sp>
      <p:sp>
        <p:nvSpPr>
          <p:cNvPr id="7" name="Rectangle 6"/>
          <p:cNvSpPr/>
          <p:nvPr/>
        </p:nvSpPr>
        <p:spPr>
          <a:xfrm>
            <a:off x="397810" y="3506533"/>
            <a:ext cx="8410827" cy="1200329"/>
          </a:xfrm>
          <a:prstGeom prst="rect">
            <a:avLst/>
          </a:prstGeom>
        </p:spPr>
        <p:txBody>
          <a:bodyPr wrap="square">
            <a:spAutoFit/>
          </a:bodyPr>
          <a:lstStyle/>
          <a:p>
            <a:pPr marL="171450" indent="-171450">
              <a:buClr>
                <a:srgbClr val="26338B"/>
              </a:buClr>
              <a:buFont typeface="Arial" panose="020B0604020202020204" pitchFamily="34" charset="0"/>
              <a:buChar char="•"/>
            </a:pPr>
            <a:r>
              <a:rPr lang="fr-FR" altLang="fr-FR" sz="1200" dirty="0">
                <a:solidFill>
                  <a:srgbClr val="26338B"/>
                </a:solidFill>
                <a:latin typeface="Marianne" panose="02000000000000000000" pitchFamily="2" charset="0"/>
              </a:rPr>
              <a:t>Charlotte </a:t>
            </a:r>
            <a:r>
              <a:rPr lang="fr-FR" altLang="fr-FR" sz="1200" dirty="0" smtClean="0">
                <a:solidFill>
                  <a:srgbClr val="26338B"/>
                </a:solidFill>
                <a:latin typeface="Marianne" panose="02000000000000000000" pitchFamily="2" charset="0"/>
              </a:rPr>
              <a:t>accepte </a:t>
            </a:r>
            <a:r>
              <a:rPr lang="fr-FR" altLang="fr-FR" sz="1200" b="1" dirty="0" smtClean="0">
                <a:solidFill>
                  <a:srgbClr val="26338B"/>
                </a:solidFill>
                <a:latin typeface="Marianne" panose="02000000000000000000" pitchFamily="2" charset="0"/>
              </a:rPr>
              <a:t>définitivement</a:t>
            </a:r>
            <a:r>
              <a:rPr lang="fr-FR" altLang="fr-FR" sz="1200" dirty="0" smtClean="0">
                <a:solidFill>
                  <a:srgbClr val="26338B"/>
                </a:solidFill>
                <a:latin typeface="Marianne" panose="02000000000000000000" pitchFamily="2" charset="0"/>
              </a:rPr>
              <a:t> </a:t>
            </a:r>
            <a:r>
              <a:rPr lang="fr-FR" altLang="fr-FR" sz="1200" dirty="0">
                <a:solidFill>
                  <a:srgbClr val="26338B"/>
                </a:solidFill>
                <a:latin typeface="Marianne" panose="02000000000000000000" pitchFamily="2" charset="0"/>
              </a:rPr>
              <a:t>la proposition d’admission </a:t>
            </a:r>
            <a:r>
              <a:rPr lang="fr-FR" altLang="fr-FR" sz="1200" dirty="0" smtClean="0">
                <a:solidFill>
                  <a:srgbClr val="26338B"/>
                </a:solidFill>
                <a:latin typeface="Marianne" panose="02000000000000000000" pitchFamily="2" charset="0"/>
              </a:rPr>
              <a:t>en BUT </a:t>
            </a:r>
            <a:r>
              <a:rPr lang="fr-FR" altLang="fr-FR" sz="1200" dirty="0">
                <a:solidFill>
                  <a:srgbClr val="26338B"/>
                </a:solidFill>
                <a:latin typeface="Marianne" panose="02000000000000000000" pitchFamily="2" charset="0"/>
              </a:rPr>
              <a:t>« </a:t>
            </a:r>
            <a:r>
              <a:rPr lang="fr-FR" altLang="fr-FR" sz="1200" dirty="0" smtClean="0">
                <a:solidFill>
                  <a:srgbClr val="26338B"/>
                </a:solidFill>
                <a:latin typeface="Marianne" panose="02000000000000000000" pitchFamily="2" charset="0"/>
              </a:rPr>
              <a:t>F</a:t>
            </a:r>
            <a:r>
              <a:rPr lang="fr-FR" altLang="fr-FR" sz="1200" dirty="0">
                <a:solidFill>
                  <a:srgbClr val="26338B"/>
                </a:solidFill>
                <a:latin typeface="Marianne" panose="02000000000000000000" pitchFamily="2" charset="0"/>
              </a:rPr>
              <a:t> ». </a:t>
            </a:r>
            <a:endParaRPr lang="fr-FR" altLang="fr-FR" sz="1200" dirty="0" smtClean="0">
              <a:solidFill>
                <a:srgbClr val="26338B"/>
              </a:solidFill>
              <a:latin typeface="Marianne" panose="02000000000000000000" pitchFamily="2" charset="0"/>
            </a:endParaRPr>
          </a:p>
          <a:p>
            <a:pPr>
              <a:buClr>
                <a:srgbClr val="26338B"/>
              </a:buClr>
            </a:pPr>
            <a:endParaRPr lang="fr-FR" altLang="fr-FR" sz="1200" dirty="0" smtClean="0">
              <a:solidFill>
                <a:srgbClr val="26338B"/>
              </a:solidFill>
              <a:latin typeface="Marianne" panose="02000000000000000000" pitchFamily="2" charset="0"/>
            </a:endParaRPr>
          </a:p>
          <a:p>
            <a:pPr marL="171450" indent="-171450">
              <a:buClr>
                <a:srgbClr val="26338B"/>
              </a:buClr>
              <a:buFont typeface="Arial" panose="020B0604020202020204" pitchFamily="34" charset="0"/>
              <a:buChar char="•"/>
            </a:pPr>
            <a:r>
              <a:rPr lang="fr-FR" altLang="fr-FR" sz="1200" dirty="0" smtClean="0">
                <a:solidFill>
                  <a:srgbClr val="26338B"/>
                </a:solidFill>
                <a:latin typeface="Marianne" panose="02000000000000000000" pitchFamily="2" charset="0"/>
              </a:rPr>
              <a:t>Elle </a:t>
            </a:r>
            <a:r>
              <a:rPr lang="fr-FR" altLang="fr-FR" sz="1200" dirty="0">
                <a:solidFill>
                  <a:srgbClr val="26338B"/>
                </a:solidFill>
                <a:latin typeface="Marianne" panose="02000000000000000000" pitchFamily="2" charset="0"/>
              </a:rPr>
              <a:t>renonce </a:t>
            </a:r>
            <a:r>
              <a:rPr lang="fr-FR" altLang="fr-FR" sz="1200" dirty="0" smtClean="0">
                <a:solidFill>
                  <a:srgbClr val="26338B"/>
                </a:solidFill>
                <a:latin typeface="Marianne" panose="02000000000000000000" pitchFamily="2" charset="0"/>
              </a:rPr>
              <a:t>donc </a:t>
            </a:r>
            <a:r>
              <a:rPr lang="fr-FR" altLang="fr-FR" sz="1200" b="1" u="sng" dirty="0" smtClean="0">
                <a:solidFill>
                  <a:srgbClr val="26338B"/>
                </a:solidFill>
                <a:latin typeface="Marianne" panose="02000000000000000000" pitchFamily="2" charset="0"/>
              </a:rPr>
              <a:t>définitivement</a:t>
            </a:r>
            <a:r>
              <a:rPr lang="fr-FR" altLang="fr-FR" sz="1200" dirty="0" smtClean="0">
                <a:solidFill>
                  <a:srgbClr val="26338B"/>
                </a:solidFill>
                <a:latin typeface="Marianne" panose="02000000000000000000" pitchFamily="2" charset="0"/>
              </a:rPr>
              <a:t> à la CPGE </a:t>
            </a:r>
            <a:r>
              <a:rPr lang="fr-FR" altLang="fr-FR" sz="1200" dirty="0">
                <a:solidFill>
                  <a:srgbClr val="26338B"/>
                </a:solidFill>
                <a:latin typeface="Marianne" panose="02000000000000000000" pitchFamily="2" charset="0"/>
              </a:rPr>
              <a:t>« </a:t>
            </a:r>
            <a:r>
              <a:rPr lang="fr-FR" altLang="fr-FR" sz="1200" dirty="0" smtClean="0">
                <a:solidFill>
                  <a:srgbClr val="26338B"/>
                </a:solidFill>
                <a:latin typeface="Marianne" panose="02000000000000000000" pitchFamily="2" charset="0"/>
              </a:rPr>
              <a:t>A</a:t>
            </a:r>
            <a:r>
              <a:rPr lang="fr-FR" altLang="fr-FR" sz="1200" dirty="0">
                <a:solidFill>
                  <a:srgbClr val="26338B"/>
                </a:solidFill>
                <a:latin typeface="Marianne" panose="02000000000000000000" pitchFamily="2" charset="0"/>
              </a:rPr>
              <a:t> » qu’elle avait précédemment </a:t>
            </a:r>
            <a:r>
              <a:rPr lang="fr-FR" altLang="fr-FR" sz="1200" dirty="0" smtClean="0">
                <a:solidFill>
                  <a:srgbClr val="26338B"/>
                </a:solidFill>
                <a:latin typeface="Marianne" panose="02000000000000000000" pitchFamily="2" charset="0"/>
              </a:rPr>
              <a:t>acceptée </a:t>
            </a:r>
            <a:r>
              <a:rPr lang="fr-FR" altLang="fr-FR" sz="1200" dirty="0">
                <a:solidFill>
                  <a:srgbClr val="26338B"/>
                </a:solidFill>
                <a:latin typeface="Marianne" panose="02000000000000000000" pitchFamily="2" charset="0"/>
              </a:rPr>
              <a:t>et renonce aussi à son vœu de </a:t>
            </a:r>
            <a:r>
              <a:rPr lang="fr-FR" altLang="fr-FR" sz="1200" dirty="0" smtClean="0">
                <a:solidFill>
                  <a:srgbClr val="26338B"/>
                </a:solidFill>
                <a:latin typeface="Marianne" panose="02000000000000000000" pitchFamily="2" charset="0"/>
              </a:rPr>
              <a:t>CPGE </a:t>
            </a:r>
            <a:r>
              <a:rPr lang="fr-FR" altLang="fr-FR" sz="1200" dirty="0">
                <a:solidFill>
                  <a:srgbClr val="26338B"/>
                </a:solidFill>
                <a:latin typeface="Marianne" panose="02000000000000000000" pitchFamily="2" charset="0"/>
              </a:rPr>
              <a:t>« B » en attente car il l’intéresse moins que le </a:t>
            </a:r>
            <a:r>
              <a:rPr lang="fr-FR" altLang="fr-FR" sz="1200" dirty="0" smtClean="0">
                <a:solidFill>
                  <a:srgbClr val="26338B"/>
                </a:solidFill>
                <a:latin typeface="Marianne" panose="02000000000000000000" pitchFamily="2" charset="0"/>
              </a:rPr>
              <a:t>BUT </a:t>
            </a:r>
            <a:r>
              <a:rPr lang="fr-FR" altLang="fr-FR" sz="1200" dirty="0">
                <a:solidFill>
                  <a:srgbClr val="26338B"/>
                </a:solidFill>
                <a:latin typeface="Marianne" panose="02000000000000000000" pitchFamily="2" charset="0"/>
              </a:rPr>
              <a:t>« </a:t>
            </a:r>
            <a:r>
              <a:rPr lang="fr-FR" altLang="fr-FR" sz="1200" dirty="0" smtClean="0">
                <a:solidFill>
                  <a:srgbClr val="26338B"/>
                </a:solidFill>
                <a:latin typeface="Marianne" panose="02000000000000000000" pitchFamily="2" charset="0"/>
              </a:rPr>
              <a:t>F</a:t>
            </a:r>
            <a:r>
              <a:rPr lang="fr-FR" altLang="fr-FR" sz="1200" dirty="0">
                <a:solidFill>
                  <a:srgbClr val="26338B"/>
                </a:solidFill>
                <a:latin typeface="Marianne" panose="02000000000000000000" pitchFamily="2" charset="0"/>
              </a:rPr>
              <a:t> » qu’elle vient </a:t>
            </a:r>
            <a:r>
              <a:rPr lang="fr-FR" altLang="fr-FR" sz="1200" dirty="0" smtClean="0">
                <a:solidFill>
                  <a:srgbClr val="26338B"/>
                </a:solidFill>
                <a:latin typeface="Marianne" panose="02000000000000000000" pitchFamily="2" charset="0"/>
              </a:rPr>
              <a:t>d’accepter.</a:t>
            </a:r>
          </a:p>
          <a:p>
            <a:pPr>
              <a:buClr>
                <a:srgbClr val="26338B"/>
              </a:buClr>
            </a:pPr>
            <a:endParaRPr lang="fr-FR" altLang="fr-FR" sz="1200" dirty="0" smtClean="0">
              <a:solidFill>
                <a:srgbClr val="26338B"/>
              </a:solidFill>
              <a:latin typeface="Marianne" panose="02000000000000000000" pitchFamily="2" charset="0"/>
            </a:endParaRPr>
          </a:p>
          <a:p>
            <a:pPr marL="171450" indent="-171450">
              <a:buClr>
                <a:srgbClr val="26338B"/>
              </a:buClr>
              <a:buFont typeface="Arial" panose="020B0604020202020204" pitchFamily="34" charset="0"/>
              <a:buChar char="•"/>
            </a:pPr>
            <a:r>
              <a:rPr lang="fr-FR" altLang="fr-FR" sz="1200" dirty="0" smtClean="0">
                <a:solidFill>
                  <a:srgbClr val="26338B"/>
                </a:solidFill>
                <a:latin typeface="Marianne" panose="02000000000000000000" pitchFamily="2" charset="0"/>
              </a:rPr>
              <a:t>Il </a:t>
            </a:r>
            <a:r>
              <a:rPr lang="fr-FR" altLang="fr-FR" sz="1200" dirty="0">
                <a:solidFill>
                  <a:srgbClr val="26338B"/>
                </a:solidFill>
                <a:latin typeface="Marianne" panose="02000000000000000000" pitchFamily="2" charset="0"/>
              </a:rPr>
              <a:t>ne lui reste plus qu’à s’inscrire administrativement </a:t>
            </a:r>
            <a:r>
              <a:rPr lang="fr-FR" altLang="fr-FR" sz="1200" dirty="0" smtClean="0">
                <a:solidFill>
                  <a:srgbClr val="26338B"/>
                </a:solidFill>
                <a:latin typeface="Marianne" panose="02000000000000000000" pitchFamily="2" charset="0"/>
              </a:rPr>
              <a:t>en BUT </a:t>
            </a:r>
            <a:r>
              <a:rPr lang="fr-FR" altLang="fr-FR" sz="1200" dirty="0">
                <a:solidFill>
                  <a:srgbClr val="26338B"/>
                </a:solidFill>
                <a:latin typeface="Marianne" panose="02000000000000000000" pitchFamily="2" charset="0"/>
              </a:rPr>
              <a:t>« </a:t>
            </a:r>
            <a:r>
              <a:rPr lang="fr-FR" altLang="fr-FR" sz="1200" dirty="0" smtClean="0">
                <a:solidFill>
                  <a:srgbClr val="26338B"/>
                </a:solidFill>
                <a:latin typeface="Marianne" panose="02000000000000000000" pitchFamily="2" charset="0"/>
              </a:rPr>
              <a:t>F</a:t>
            </a:r>
            <a:r>
              <a:rPr lang="fr-FR" altLang="fr-FR" sz="1200" dirty="0">
                <a:solidFill>
                  <a:srgbClr val="26338B"/>
                </a:solidFill>
                <a:latin typeface="Marianne" panose="02000000000000000000" pitchFamily="2" charset="0"/>
              </a:rPr>
              <a:t> » une fois les résultats du Bac connus.</a:t>
            </a:r>
          </a:p>
        </p:txBody>
      </p:sp>
      <p:sp>
        <p:nvSpPr>
          <p:cNvPr id="51" name="Rectangle 50"/>
          <p:cNvSpPr/>
          <p:nvPr/>
        </p:nvSpPr>
        <p:spPr>
          <a:xfrm>
            <a:off x="6716119" y="1585301"/>
            <a:ext cx="1970411" cy="242374"/>
          </a:xfrm>
          <a:prstGeom prst="rect">
            <a:avLst/>
          </a:prstGeom>
        </p:spPr>
        <p:txBody>
          <a:bodyPr wrap="none">
            <a:spAutoFit/>
          </a:bodyPr>
          <a:lstStyle/>
          <a:p>
            <a:pPr>
              <a:spcBef>
                <a:spcPct val="0"/>
              </a:spcBef>
            </a:pPr>
            <a:r>
              <a:rPr lang="fr-FR" altLang="fr-FR" sz="975" b="1" dirty="0">
                <a:solidFill>
                  <a:srgbClr val="26338B"/>
                </a:solidFill>
                <a:latin typeface="Marianne" panose="02000000000000000000" pitchFamily="2" charset="0"/>
              </a:rPr>
              <a:t>5</a:t>
            </a:r>
            <a:r>
              <a:rPr lang="fr-FR" altLang="fr-FR" sz="975" b="1" dirty="0" smtClean="0">
                <a:solidFill>
                  <a:srgbClr val="26338B"/>
                </a:solidFill>
                <a:latin typeface="Marianne" panose="02000000000000000000" pitchFamily="2" charset="0"/>
              </a:rPr>
              <a:t> juin </a:t>
            </a:r>
            <a:r>
              <a:rPr lang="fr-FR" altLang="fr-FR" sz="975" b="1" dirty="0">
                <a:solidFill>
                  <a:srgbClr val="26338B"/>
                </a:solidFill>
                <a:latin typeface="Marianne" panose="02000000000000000000" pitchFamily="2" charset="0"/>
              </a:rPr>
              <a:t>: r</a:t>
            </a:r>
            <a:r>
              <a:rPr lang="fr-FR" altLang="fr-FR" sz="975" b="1" dirty="0" smtClean="0">
                <a:solidFill>
                  <a:srgbClr val="26338B"/>
                </a:solidFill>
                <a:latin typeface="Marianne" panose="02000000000000000000" pitchFamily="2" charset="0"/>
              </a:rPr>
              <a:t>éponses </a:t>
            </a:r>
            <a:r>
              <a:rPr lang="fr-FR" altLang="fr-FR" sz="975" b="1" dirty="0">
                <a:solidFill>
                  <a:srgbClr val="26338B"/>
                </a:solidFill>
                <a:latin typeface="Marianne" panose="02000000000000000000" pitchFamily="2" charset="0"/>
              </a:rPr>
              <a:t>de Charlotte</a:t>
            </a:r>
          </a:p>
        </p:txBody>
      </p:sp>
      <p:sp>
        <p:nvSpPr>
          <p:cNvPr id="52" name="Flèche droite 51"/>
          <p:cNvSpPr>
            <a:spLocks noChangeArrowheads="1"/>
          </p:cNvSpPr>
          <p:nvPr/>
        </p:nvSpPr>
        <p:spPr bwMode="auto">
          <a:xfrm>
            <a:off x="3933236" y="2564646"/>
            <a:ext cx="3651465" cy="196655"/>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53" name="Flèche droite 52"/>
          <p:cNvSpPr>
            <a:spLocks noChangeArrowheads="1"/>
          </p:cNvSpPr>
          <p:nvPr/>
        </p:nvSpPr>
        <p:spPr bwMode="auto">
          <a:xfrm>
            <a:off x="6326459" y="2970560"/>
            <a:ext cx="1258242" cy="198809"/>
          </a:xfrm>
          <a:prstGeom prst="rightArrow">
            <a:avLst>
              <a:gd name="adj1" fmla="val 50000"/>
              <a:gd name="adj2" fmla="val 49999"/>
            </a:avLst>
          </a:prstGeom>
          <a:solidFill>
            <a:srgbClr val="26338B"/>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2"/>
              </a:buBlip>
              <a:defRPr sz="2000">
                <a:solidFill>
                  <a:srgbClr val="26338B"/>
                </a:solidFill>
                <a:latin typeface="Calibri" panose="020F0502020204030204" pitchFamily="34" charset="0"/>
              </a:defRPr>
            </a:lvl1pPr>
            <a:lvl2pPr marL="742950" indent="-285750">
              <a:spcBef>
                <a:spcPct val="20000"/>
              </a:spcBef>
              <a:buClr>
                <a:srgbClr val="F28E65"/>
              </a:buClr>
              <a:buFont typeface="Arial-ItalicMT"/>
              <a:buChar char="&gt;"/>
              <a:defRPr sz="1500">
                <a:solidFill>
                  <a:srgbClr val="26338B"/>
                </a:solidFill>
                <a:latin typeface="Calibri" panose="020F0502020204030204" pitchFamily="34" charset="0"/>
              </a:defRPr>
            </a:lvl2pPr>
            <a:lvl3pPr marL="1143000" indent="-228600">
              <a:spcBef>
                <a:spcPct val="20000"/>
              </a:spcBef>
              <a:buFont typeface="Arial" panose="020B0604020202020204" pitchFamily="34" charset="0"/>
              <a:defRPr sz="1500">
                <a:solidFill>
                  <a:srgbClr val="26338B"/>
                </a:solidFill>
                <a:latin typeface="Calibri" panose="020F0502020204030204" pitchFamily="34" charset="0"/>
              </a:defRPr>
            </a:lvl3pPr>
            <a:lvl4pPr marL="1600200" indent="-228600">
              <a:spcBef>
                <a:spcPct val="20000"/>
              </a:spcBef>
              <a:buClr>
                <a:srgbClr val="F28E65"/>
              </a:buClr>
              <a:buFont typeface="Arial" panose="020B0604020202020204" pitchFamily="34" charset="0"/>
              <a:buChar char="–"/>
              <a:defRPr sz="1100">
                <a:solidFill>
                  <a:srgbClr val="26338B"/>
                </a:solidFill>
                <a:latin typeface="Calibri" panose="020F0502020204030204" pitchFamily="34" charset="0"/>
              </a:defRPr>
            </a:lvl4pPr>
            <a:lvl5pPr marL="2057400" indent="-228600">
              <a:spcBef>
                <a:spcPct val="20000"/>
              </a:spcBef>
              <a:buFont typeface="Arial" panose="020B0604020202020204" pitchFamily="34" charset="0"/>
              <a:defRPr sz="1100">
                <a:solidFill>
                  <a:srgbClr val="26338B"/>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sz="1100">
                <a:solidFill>
                  <a:srgbClr val="26338B"/>
                </a:solidFill>
                <a:latin typeface="Calibri" panose="020F0502020204030204" pitchFamily="34" charset="0"/>
              </a:defRPr>
            </a:lvl9pPr>
          </a:lstStyle>
          <a:p>
            <a:pPr algn="ctr" eaLnBrk="1" hangingPunct="1">
              <a:spcBef>
                <a:spcPct val="0"/>
              </a:spcBef>
              <a:buSzTx/>
              <a:buFontTx/>
              <a:buNone/>
            </a:pPr>
            <a:endParaRPr lang="fr-FR" altLang="fr-FR" sz="1350">
              <a:solidFill>
                <a:srgbClr val="FFFFFF"/>
              </a:solidFill>
            </a:endParaRPr>
          </a:p>
        </p:txBody>
      </p:sp>
      <p:sp>
        <p:nvSpPr>
          <p:cNvPr id="54" name="Rectangle à coins arrondis 53"/>
          <p:cNvSpPr>
            <a:spLocks noChangeArrowheads="1"/>
          </p:cNvSpPr>
          <p:nvPr/>
        </p:nvSpPr>
        <p:spPr bwMode="auto">
          <a:xfrm>
            <a:off x="7775928" y="2093360"/>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Renonce</a:t>
            </a:r>
          </a:p>
        </p:txBody>
      </p:sp>
      <p:sp>
        <p:nvSpPr>
          <p:cNvPr id="55" name="Rectangle à coins arrondis 54"/>
          <p:cNvSpPr>
            <a:spLocks noChangeArrowheads="1"/>
          </p:cNvSpPr>
          <p:nvPr/>
        </p:nvSpPr>
        <p:spPr bwMode="auto">
          <a:xfrm>
            <a:off x="7794011" y="2556782"/>
            <a:ext cx="810816" cy="189310"/>
          </a:xfrm>
          <a:prstGeom prst="roundRect">
            <a:avLst>
              <a:gd name="adj" fmla="val 16667"/>
            </a:avLst>
          </a:prstGeom>
          <a:solidFill>
            <a:srgbClr val="F28E65"/>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r>
              <a:rPr lang="fr-FR" sz="800" b="1" dirty="0">
                <a:solidFill>
                  <a:srgbClr val="26338B"/>
                </a:solidFill>
                <a:latin typeface="Marianne" panose="02000000000000000000" pitchFamily="2" charset="0"/>
              </a:rPr>
              <a:t>Renonce</a:t>
            </a:r>
          </a:p>
        </p:txBody>
      </p:sp>
      <p:sp>
        <p:nvSpPr>
          <p:cNvPr id="23" name="Rectangle à coins arrondis 22"/>
          <p:cNvSpPr/>
          <p:nvPr/>
        </p:nvSpPr>
        <p:spPr>
          <a:xfrm>
            <a:off x="2916109" y="26885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Exemple de Charlotte, élève de Terminale </a:t>
            </a:r>
            <a:endParaRPr lang="fr-FR" sz="1400" b="1" dirty="0">
              <a:solidFill>
                <a:schemeClr val="bg1"/>
              </a:solidFill>
            </a:endParaRPr>
          </a:p>
        </p:txBody>
      </p:sp>
    </p:spTree>
    <p:extLst>
      <p:ext uri="{BB962C8B-B14F-4D97-AF65-F5344CB8AC3E}">
        <p14:creationId xmlns:p14="http://schemas.microsoft.com/office/powerpoint/2010/main" val="2309904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14</a:t>
            </a:fld>
            <a:endParaRPr lang="fr-FR"/>
          </a:p>
        </p:txBody>
      </p:sp>
      <p:sp>
        <p:nvSpPr>
          <p:cNvPr id="4" name="Titre 3"/>
          <p:cNvSpPr>
            <a:spLocks noGrp="1"/>
          </p:cNvSpPr>
          <p:nvPr>
            <p:ph type="title"/>
          </p:nvPr>
        </p:nvSpPr>
        <p:spPr/>
        <p:txBody>
          <a:bodyPr/>
          <a:lstStyle/>
          <a:p>
            <a:r>
              <a:rPr lang="fr-FR" sz="2000" dirty="0">
                <a:latin typeface="Marianne" panose="02000000000000000000" pitchFamily="2" charset="0"/>
              </a:rPr>
              <a:t>A partir du </a:t>
            </a:r>
            <a:r>
              <a:rPr lang="fr-FR" sz="2000" dirty="0" smtClean="0">
                <a:latin typeface="Marianne" panose="02000000000000000000" pitchFamily="2" charset="0"/>
              </a:rPr>
              <a:t>1</a:t>
            </a:r>
            <a:r>
              <a:rPr lang="fr-FR" sz="2000" baseline="30000" dirty="0" smtClean="0">
                <a:latin typeface="Marianne" panose="02000000000000000000" pitchFamily="2" charset="0"/>
              </a:rPr>
              <a:t>er</a:t>
            </a:r>
            <a:r>
              <a:rPr lang="fr-FR" sz="2000" dirty="0" smtClean="0">
                <a:latin typeface="Marianne" panose="02000000000000000000" pitchFamily="2" charset="0"/>
              </a:rPr>
              <a:t> juillet 2024 </a:t>
            </a:r>
            <a:r>
              <a:rPr lang="fr-FR" sz="2000" dirty="0">
                <a:latin typeface="Marianne" panose="02000000000000000000" pitchFamily="2" charset="0"/>
              </a:rPr>
              <a:t>: classer ses vœux en attente de la phase principale </a:t>
            </a:r>
            <a:r>
              <a:rPr lang="fr-FR" sz="2000" u="sng" dirty="0">
                <a:latin typeface="Marianne" panose="02000000000000000000" pitchFamily="2" charset="0"/>
              </a:rPr>
              <a:t>par ordre de préférence </a:t>
            </a:r>
          </a:p>
        </p:txBody>
      </p:sp>
      <p:sp>
        <p:nvSpPr>
          <p:cNvPr id="5" name="Espace réservé du contenu 4"/>
          <p:cNvSpPr>
            <a:spLocks noGrp="1"/>
          </p:cNvSpPr>
          <p:nvPr>
            <p:ph sz="quarter" idx="14"/>
          </p:nvPr>
        </p:nvSpPr>
        <p:spPr>
          <a:xfrm>
            <a:off x="338993" y="1619999"/>
            <a:ext cx="8208914" cy="3082629"/>
          </a:xfrm>
        </p:spPr>
        <p:txBody>
          <a:bodyPr/>
          <a:lstStyle/>
          <a:p>
            <a:pPr algn="just"/>
            <a:endParaRPr lang="fr-FR" sz="1000" dirty="0">
              <a:latin typeface="Marianne" panose="02000000000000000000" pitchFamily="2" charset="0"/>
            </a:endParaRPr>
          </a:p>
          <a:p>
            <a:pPr algn="just"/>
            <a:r>
              <a:rPr lang="fr-FR" sz="1400" dirty="0" smtClean="0">
                <a:latin typeface="Marianne" panose="02000000000000000000" pitchFamily="2" charset="0"/>
              </a:rPr>
              <a:t>Cela concerne </a:t>
            </a:r>
            <a:r>
              <a:rPr lang="fr-FR" sz="1400" dirty="0">
                <a:latin typeface="Marianne" panose="02000000000000000000" pitchFamily="2" charset="0"/>
              </a:rPr>
              <a:t>t</a:t>
            </a:r>
            <a:r>
              <a:rPr lang="fr-FR" sz="1400" dirty="0" smtClean="0">
                <a:latin typeface="Marianne" panose="02000000000000000000" pitchFamily="2" charset="0"/>
              </a:rPr>
              <a:t>ous</a:t>
            </a:r>
            <a:r>
              <a:rPr lang="fr-FR" sz="1400" b="1" dirty="0" smtClean="0">
                <a:latin typeface="Marianne" panose="02000000000000000000" pitchFamily="2" charset="0"/>
              </a:rPr>
              <a:t> </a:t>
            </a:r>
            <a:r>
              <a:rPr lang="fr-FR" sz="1400" dirty="0">
                <a:latin typeface="Marianne" panose="02000000000000000000" pitchFamily="2" charset="0"/>
              </a:rPr>
              <a:t>les candidats de la phase principale qui ont toujours des vœux en attente au </a:t>
            </a:r>
            <a:r>
              <a:rPr lang="fr-FR" sz="1400" dirty="0" smtClean="0">
                <a:latin typeface="Marianne" panose="02000000000000000000" pitchFamily="2" charset="0"/>
              </a:rPr>
              <a:t>1</a:t>
            </a:r>
            <a:r>
              <a:rPr lang="fr-FR" sz="1400" baseline="30000" dirty="0" smtClean="0">
                <a:latin typeface="Marianne" panose="02000000000000000000" pitchFamily="2" charset="0"/>
              </a:rPr>
              <a:t>er</a:t>
            </a:r>
            <a:r>
              <a:rPr lang="fr-FR" sz="1400" dirty="0" smtClean="0">
                <a:latin typeface="Marianne" panose="02000000000000000000" pitchFamily="2" charset="0"/>
              </a:rPr>
              <a:t> juillet (avec </a:t>
            </a:r>
            <a:r>
              <a:rPr lang="fr-FR" sz="1400" dirty="0">
                <a:latin typeface="Marianne" panose="02000000000000000000" pitchFamily="2" charset="0"/>
              </a:rPr>
              <a:t>ou sans proposition d’admission acceptée) et qui souhaitent les conserver (en tout ou partie) pour la fin de la phase principale. </a:t>
            </a:r>
            <a:endParaRPr lang="fr-FR" sz="1400" dirty="0" smtClean="0">
              <a:latin typeface="Marianne" panose="02000000000000000000" pitchFamily="2" charset="0"/>
            </a:endParaRPr>
          </a:p>
          <a:p>
            <a:pPr algn="just"/>
            <a:endParaRPr lang="fr-FR" sz="1400" dirty="0">
              <a:latin typeface="Marianne" panose="02000000000000000000" pitchFamily="2" charset="0"/>
            </a:endParaRPr>
          </a:p>
          <a:p>
            <a:pPr indent="-285750" algn="just">
              <a:spcAft>
                <a:spcPts val="300"/>
              </a:spcAft>
              <a:buFont typeface="Wingdings" panose="05000000000000000000" pitchFamily="2" charset="2"/>
              <a:buChar char="Ø"/>
            </a:pPr>
            <a:r>
              <a:rPr lang="fr-FR" sz="1400" b="1" dirty="0">
                <a:solidFill>
                  <a:srgbClr val="ED7454"/>
                </a:solidFill>
                <a:latin typeface="Marianne" panose="02000000000000000000" pitchFamily="2" charset="0"/>
              </a:rPr>
              <a:t>Pour les candidats qui auront déjà accepté une proposition d’admission, elle leur reste bien-sûr acquise et ils n’auront aucune action à faire pour la conserver. </a:t>
            </a:r>
          </a:p>
          <a:p>
            <a:pPr algn="just"/>
            <a:endParaRPr lang="fr-FR" sz="1000" dirty="0">
              <a:latin typeface="Marianne" panose="02000000000000000000" pitchFamily="2" charset="0"/>
            </a:endParaRPr>
          </a:p>
          <a:p>
            <a:pPr algn="just"/>
            <a:r>
              <a:rPr lang="fr-FR" sz="1400" dirty="0" smtClean="0">
                <a:latin typeface="Marianne" panose="02000000000000000000" pitchFamily="2" charset="0"/>
              </a:rPr>
              <a:t>Entre le 1</a:t>
            </a:r>
            <a:r>
              <a:rPr lang="fr-FR" sz="1400" baseline="30000" dirty="0" smtClean="0">
                <a:latin typeface="Marianne" panose="02000000000000000000" pitchFamily="2" charset="0"/>
              </a:rPr>
              <a:t>er</a:t>
            </a:r>
            <a:r>
              <a:rPr lang="fr-FR" sz="1400" dirty="0" smtClean="0">
                <a:latin typeface="Marianne" panose="02000000000000000000" pitchFamily="2" charset="0"/>
              </a:rPr>
              <a:t> et le </a:t>
            </a:r>
            <a:r>
              <a:rPr lang="fr-FR" sz="1400" dirty="0">
                <a:latin typeface="Marianne" panose="02000000000000000000" pitchFamily="2" charset="0"/>
              </a:rPr>
              <a:t>3 juillet </a:t>
            </a:r>
            <a:r>
              <a:rPr lang="fr-FR" sz="1400" dirty="0" smtClean="0">
                <a:latin typeface="Marianne" panose="02000000000000000000" pitchFamily="2" charset="0"/>
              </a:rPr>
              <a:t>2024, les </a:t>
            </a:r>
            <a:r>
              <a:rPr lang="fr-FR" sz="1400" dirty="0">
                <a:latin typeface="Marianne" panose="02000000000000000000" pitchFamily="2" charset="0"/>
              </a:rPr>
              <a:t>candidats concernés recevront des informations et rappels par mail et </a:t>
            </a:r>
            <a:r>
              <a:rPr lang="fr-FR" sz="1400" dirty="0" smtClean="0">
                <a:latin typeface="Marianne" panose="02000000000000000000" pitchFamily="2" charset="0"/>
              </a:rPr>
              <a:t>SMS. </a:t>
            </a:r>
            <a:r>
              <a:rPr lang="fr-FR" sz="1400" b="1" dirty="0">
                <a:latin typeface="Marianne" panose="02000000000000000000" pitchFamily="2" charset="0"/>
              </a:rPr>
              <a:t>Les vœux </a:t>
            </a:r>
            <a:r>
              <a:rPr lang="fr-FR" sz="1400" b="1" dirty="0" smtClean="0">
                <a:latin typeface="Marianne" panose="02000000000000000000" pitchFamily="2" charset="0"/>
              </a:rPr>
              <a:t>en attente non </a:t>
            </a:r>
            <a:r>
              <a:rPr lang="fr-FR" sz="1400" b="1" dirty="0">
                <a:latin typeface="Marianne" panose="02000000000000000000" pitchFamily="2" charset="0"/>
              </a:rPr>
              <a:t>classés dans cette période seront définitivement supprimés. </a:t>
            </a:r>
          </a:p>
          <a:p>
            <a:pPr algn="just"/>
            <a:endParaRPr lang="fr-FR" sz="1200" dirty="0">
              <a:latin typeface="Marianne" panose="02000000000000000000" pitchFamily="2" charset="0"/>
            </a:endParaRPr>
          </a:p>
          <a:p>
            <a:endParaRPr lang="fr-FR" dirty="0"/>
          </a:p>
        </p:txBody>
      </p:sp>
      <p:sp>
        <p:nvSpPr>
          <p:cNvPr id="7" name="Rectangle à coins arrondis 6"/>
          <p:cNvSpPr/>
          <p:nvPr/>
        </p:nvSpPr>
        <p:spPr>
          <a:xfrm>
            <a:off x="2953297" y="290724"/>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Hiérarchisation des vœux </a:t>
            </a:r>
          </a:p>
        </p:txBody>
      </p:sp>
    </p:spTree>
    <p:extLst>
      <p:ext uri="{BB962C8B-B14F-4D97-AF65-F5344CB8AC3E}">
        <p14:creationId xmlns:p14="http://schemas.microsoft.com/office/powerpoint/2010/main" val="566790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873705"/>
            <a:ext cx="8424000" cy="447614"/>
          </a:xfrm>
        </p:spPr>
        <p:txBody>
          <a:bodyPr/>
          <a:lstStyle/>
          <a:p>
            <a:pPr algn="just"/>
            <a:r>
              <a:rPr lang="fr-FR" sz="1800" dirty="0">
                <a:latin typeface="Marianne" panose="02000000000000000000" pitchFamily="2" charset="0"/>
              </a:rPr>
              <a:t>Des solutions pour les candidats qui n’ont pas reçu de proposition d’admission </a:t>
            </a:r>
          </a:p>
        </p:txBody>
      </p:sp>
      <p:sp>
        <p:nvSpPr>
          <p:cNvPr id="3" name="Espace réservé du contenu 2"/>
          <p:cNvSpPr>
            <a:spLocks noGrp="1"/>
          </p:cNvSpPr>
          <p:nvPr>
            <p:ph sz="quarter" idx="14"/>
          </p:nvPr>
        </p:nvSpPr>
        <p:spPr>
          <a:xfrm>
            <a:off x="351863" y="1572324"/>
            <a:ext cx="8612626" cy="3435886"/>
          </a:xfrm>
        </p:spPr>
        <p:txBody>
          <a:bodyPr/>
          <a:lstStyle/>
          <a:p>
            <a:pPr lvl="0" algn="just"/>
            <a:r>
              <a:rPr lang="fr-FR" sz="1400" b="1" dirty="0">
                <a:solidFill>
                  <a:srgbClr val="EC130E"/>
                </a:solidFill>
                <a:latin typeface="Marianne" panose="02000000000000000000" pitchFamily="2" charset="0"/>
              </a:rPr>
              <a:t>&gt;</a:t>
            </a:r>
            <a:r>
              <a:rPr lang="fr-FR" sz="1400" b="1" dirty="0">
                <a:latin typeface="Marianne" panose="02000000000000000000" pitchFamily="2" charset="0"/>
              </a:rPr>
              <a:t> Dès le </a:t>
            </a:r>
            <a:r>
              <a:rPr lang="fr-FR" sz="1400" b="1" dirty="0" smtClean="0">
                <a:latin typeface="Marianne" panose="02000000000000000000" pitchFamily="2" charset="0"/>
              </a:rPr>
              <a:t>31 mai 2024 </a:t>
            </a:r>
            <a:r>
              <a:rPr lang="fr-FR" sz="1400" dirty="0">
                <a:latin typeface="Marianne" panose="02000000000000000000" pitchFamily="2" charset="0"/>
              </a:rPr>
              <a:t>: les lycéens qui n'ont fait que des demandes en formations sélectives et qui n’ont reçu que des réponses négatives peuvent </a:t>
            </a:r>
            <a:r>
              <a:rPr lang="fr-FR" sz="1400" b="1" dirty="0">
                <a:solidFill>
                  <a:srgbClr val="ED7454"/>
                </a:solidFill>
                <a:latin typeface="Marianne" panose="02000000000000000000" pitchFamily="2" charset="0"/>
              </a:rPr>
              <a:t>demander</a:t>
            </a:r>
            <a:r>
              <a:rPr lang="fr-FR" sz="1400" dirty="0">
                <a:solidFill>
                  <a:srgbClr val="ED7454"/>
                </a:solidFill>
                <a:latin typeface="Marianne" panose="02000000000000000000" pitchFamily="2" charset="0"/>
              </a:rPr>
              <a:t> </a:t>
            </a:r>
            <a:r>
              <a:rPr lang="fr-FR" sz="1400" b="1" dirty="0">
                <a:solidFill>
                  <a:srgbClr val="ED7454"/>
                </a:solidFill>
                <a:latin typeface="Marianne" panose="02000000000000000000" pitchFamily="2" charset="0"/>
              </a:rPr>
              <a:t>un accompagnement individuel ou collectif au lycée ou dans un CIO</a:t>
            </a:r>
            <a:r>
              <a:rPr lang="fr-FR" sz="1400" dirty="0">
                <a:solidFill>
                  <a:srgbClr val="ED7454"/>
                </a:solidFill>
                <a:latin typeface="Marianne" panose="02000000000000000000" pitchFamily="2" charset="0"/>
              </a:rPr>
              <a:t> </a:t>
            </a:r>
            <a:r>
              <a:rPr lang="fr-FR" sz="1400" b="1" dirty="0">
                <a:solidFill>
                  <a:srgbClr val="ED7454"/>
                </a:solidFill>
                <a:latin typeface="Marianne" panose="02000000000000000000" pitchFamily="2" charset="0"/>
              </a:rPr>
              <a:t>pour définir un nouveau projet d’orientation et préparer la phase </a:t>
            </a:r>
            <a:r>
              <a:rPr lang="fr-FR" sz="1400" b="1" dirty="0" smtClean="0">
                <a:solidFill>
                  <a:srgbClr val="ED7454"/>
                </a:solidFill>
                <a:latin typeface="Marianne" panose="02000000000000000000" pitchFamily="2" charset="0"/>
              </a:rPr>
              <a:t>complémentaire.</a:t>
            </a:r>
            <a:endParaRPr lang="fr-FR" sz="1400" b="1" dirty="0">
              <a:solidFill>
                <a:srgbClr val="ED7454"/>
              </a:solidFill>
              <a:latin typeface="Marianne" panose="02000000000000000000" pitchFamily="2" charset="0"/>
            </a:endParaRPr>
          </a:p>
          <a:p>
            <a:pPr lvl="0" algn="just"/>
            <a:endParaRPr lang="fr-FR" sz="1400" dirty="0">
              <a:latin typeface="Marianne" panose="02000000000000000000" pitchFamily="2" charset="0"/>
            </a:endParaRPr>
          </a:p>
          <a:p>
            <a:pPr lvl="0" algn="just"/>
            <a:r>
              <a:rPr lang="fr-FR" sz="1400" b="1" dirty="0">
                <a:solidFill>
                  <a:srgbClr val="EC130E"/>
                </a:solidFill>
                <a:latin typeface="Marianne" panose="02000000000000000000" pitchFamily="2" charset="0"/>
              </a:rPr>
              <a:t>&gt;</a:t>
            </a:r>
            <a:r>
              <a:rPr lang="fr-FR" sz="1400" b="1" dirty="0">
                <a:latin typeface="Marianne" panose="02000000000000000000" pitchFamily="2" charset="0"/>
              </a:rPr>
              <a:t> Du </a:t>
            </a:r>
            <a:r>
              <a:rPr lang="fr-FR" sz="1400" b="1" dirty="0" smtClean="0">
                <a:latin typeface="Marianne" panose="02000000000000000000" pitchFamily="2" charset="0"/>
              </a:rPr>
              <a:t>11 </a:t>
            </a:r>
            <a:r>
              <a:rPr lang="fr-FR" sz="1400" b="1" dirty="0">
                <a:latin typeface="Marianne" panose="02000000000000000000" pitchFamily="2" charset="0"/>
              </a:rPr>
              <a:t>juin au </a:t>
            </a:r>
            <a:r>
              <a:rPr lang="fr-FR" sz="1400" b="1" dirty="0" smtClean="0">
                <a:latin typeface="Marianne" panose="02000000000000000000" pitchFamily="2" charset="0"/>
              </a:rPr>
              <a:t>12 </a:t>
            </a:r>
            <a:r>
              <a:rPr lang="fr-FR" sz="1400" b="1" dirty="0">
                <a:latin typeface="Marianne" panose="02000000000000000000" pitchFamily="2" charset="0"/>
              </a:rPr>
              <a:t>septembre </a:t>
            </a:r>
            <a:r>
              <a:rPr lang="fr-FR" sz="1400" b="1" dirty="0" smtClean="0">
                <a:latin typeface="Marianne" panose="02000000000000000000" pitchFamily="2" charset="0"/>
              </a:rPr>
              <a:t>2024 </a:t>
            </a:r>
            <a:r>
              <a:rPr lang="fr-FR" sz="1400" dirty="0">
                <a:latin typeface="Marianne" panose="02000000000000000000" pitchFamily="2" charset="0"/>
              </a:rPr>
              <a:t>: pendant la </a:t>
            </a:r>
            <a:r>
              <a:rPr lang="fr-FR" sz="1400" b="1" dirty="0">
                <a:solidFill>
                  <a:srgbClr val="ED7454"/>
                </a:solidFill>
                <a:latin typeface="Marianne" panose="02000000000000000000" pitchFamily="2" charset="0"/>
              </a:rPr>
              <a:t>phase complémentaire</a:t>
            </a:r>
            <a:r>
              <a:rPr lang="fr-FR" sz="1400" dirty="0">
                <a:latin typeface="Marianne" panose="02000000000000000000" pitchFamily="2" charset="0"/>
              </a:rPr>
              <a:t>, les lycéens peuvent </a:t>
            </a:r>
            <a:r>
              <a:rPr lang="fr-FR" sz="1400" b="1" dirty="0">
                <a:solidFill>
                  <a:srgbClr val="ED7454"/>
                </a:solidFill>
                <a:latin typeface="Marianne" panose="02000000000000000000" pitchFamily="2" charset="0"/>
              </a:rPr>
              <a:t>formuler jusqu’à 10 nouveaux vœux et répondre aux propositions d’admission dans des formations disposant de places </a:t>
            </a:r>
            <a:r>
              <a:rPr lang="fr-FR" sz="1400" b="1" dirty="0" smtClean="0">
                <a:solidFill>
                  <a:srgbClr val="ED7454"/>
                </a:solidFill>
                <a:latin typeface="Marianne" panose="02000000000000000000" pitchFamily="2" charset="0"/>
              </a:rPr>
              <a:t>disponibles.</a:t>
            </a:r>
            <a:endParaRPr lang="fr-FR" sz="1400" b="1" dirty="0">
              <a:solidFill>
                <a:srgbClr val="ED7454"/>
              </a:solidFill>
              <a:latin typeface="Marianne" panose="02000000000000000000" pitchFamily="2" charset="0"/>
            </a:endParaRPr>
          </a:p>
          <a:p>
            <a:pPr lvl="0" algn="just"/>
            <a:endParaRPr lang="fr-FR" sz="1400" dirty="0">
              <a:latin typeface="Marianne" panose="02000000000000000000" pitchFamily="2" charset="0"/>
            </a:endParaRPr>
          </a:p>
          <a:p>
            <a:pPr lvl="0" algn="just"/>
            <a:r>
              <a:rPr lang="fr-FR" sz="1400" b="1" dirty="0">
                <a:solidFill>
                  <a:srgbClr val="EC130E"/>
                </a:solidFill>
                <a:latin typeface="Marianne" panose="02000000000000000000" pitchFamily="2" charset="0"/>
              </a:rPr>
              <a:t>&gt; </a:t>
            </a:r>
            <a:r>
              <a:rPr lang="fr-FR" sz="1400" b="1" dirty="0">
                <a:latin typeface="Marianne" panose="02000000000000000000" pitchFamily="2" charset="0"/>
              </a:rPr>
              <a:t>A partir du 4</a:t>
            </a:r>
            <a:r>
              <a:rPr lang="fr-FR" sz="1400" b="1" dirty="0" smtClean="0">
                <a:latin typeface="Marianne" panose="02000000000000000000" pitchFamily="2" charset="0"/>
              </a:rPr>
              <a:t> </a:t>
            </a:r>
            <a:r>
              <a:rPr lang="fr-FR" sz="1400" b="1" dirty="0">
                <a:latin typeface="Marianne" panose="02000000000000000000" pitchFamily="2" charset="0"/>
              </a:rPr>
              <a:t>juillet </a:t>
            </a:r>
            <a:r>
              <a:rPr lang="fr-FR" sz="1400" b="1" dirty="0" smtClean="0">
                <a:latin typeface="Marianne" panose="02000000000000000000" pitchFamily="2" charset="0"/>
              </a:rPr>
              <a:t>2024 </a:t>
            </a:r>
            <a:r>
              <a:rPr lang="fr-FR" sz="1400" dirty="0">
                <a:latin typeface="Marianne" panose="02000000000000000000" pitchFamily="2" charset="0"/>
              </a:rPr>
              <a:t>: les candidats n’ayant pas eu de proposition peuvent solliciter depuis leur dossier </a:t>
            </a:r>
            <a:r>
              <a:rPr lang="fr-FR" sz="1400" b="1" dirty="0">
                <a:solidFill>
                  <a:srgbClr val="ED7454"/>
                </a:solidFill>
                <a:latin typeface="Marianne" panose="02000000000000000000" pitchFamily="2" charset="0"/>
              </a:rPr>
              <a:t>l’accompagnement de la Commission d’Accès à l’Enseignement Supérieur</a:t>
            </a:r>
            <a:r>
              <a:rPr lang="fr-FR" sz="1400" dirty="0">
                <a:solidFill>
                  <a:srgbClr val="ED7454"/>
                </a:solidFill>
                <a:latin typeface="Marianne" panose="02000000000000000000" pitchFamily="2" charset="0"/>
              </a:rPr>
              <a:t> </a:t>
            </a:r>
            <a:r>
              <a:rPr lang="fr-FR" sz="1400" b="1" dirty="0">
                <a:solidFill>
                  <a:srgbClr val="ED7454"/>
                </a:solidFill>
                <a:latin typeface="Marianne" panose="02000000000000000000" pitchFamily="2" charset="0"/>
              </a:rPr>
              <a:t>(CAES) </a:t>
            </a:r>
            <a:r>
              <a:rPr lang="fr-FR" sz="1400" dirty="0">
                <a:latin typeface="Marianne" panose="02000000000000000000" pitchFamily="2" charset="0"/>
              </a:rPr>
              <a:t>de leur académie : elle étudie leur dossier et les aide à trouver une formation au plus près de leur projet en fonction des places </a:t>
            </a:r>
            <a:r>
              <a:rPr lang="fr-FR" sz="1400" dirty="0" smtClean="0">
                <a:latin typeface="Marianne" panose="02000000000000000000" pitchFamily="2" charset="0"/>
              </a:rPr>
              <a:t>disponibles.</a:t>
            </a:r>
            <a:endParaRPr lang="fr-FR" sz="1400" dirty="0">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latin typeface="Marianne" panose="02000000000000000000" pitchFamily="2" charset="0"/>
              </a:rPr>
              <a:pPr/>
              <a:t>15</a:t>
            </a:fld>
            <a:endParaRPr lang="fr-FR" dirty="0">
              <a:latin typeface="Marianne" panose="02000000000000000000" pitchFamily="2" charset="0"/>
            </a:endParaRPr>
          </a:p>
        </p:txBody>
      </p:sp>
      <p:sp>
        <p:nvSpPr>
          <p:cNvPr id="8" name="Rectangle à coins arrondis 7"/>
          <p:cNvSpPr/>
          <p:nvPr/>
        </p:nvSpPr>
        <p:spPr>
          <a:xfrm>
            <a:off x="2976398" y="253238"/>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Si on ne reçoit rien, il y a toujours une solution</a:t>
            </a:r>
          </a:p>
        </p:txBody>
      </p:sp>
    </p:spTree>
    <p:extLst>
      <p:ext uri="{BB962C8B-B14F-4D97-AF65-F5344CB8AC3E}">
        <p14:creationId xmlns:p14="http://schemas.microsoft.com/office/powerpoint/2010/main" val="1230639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dirty="0">
                <a:latin typeface="Marianne" panose="02000000000000000000" pitchFamily="2" charset="0"/>
              </a:rPr>
              <a:t>L’inscription administrative dans la formation choisie </a:t>
            </a:r>
          </a:p>
        </p:txBody>
      </p:sp>
      <p:sp>
        <p:nvSpPr>
          <p:cNvPr id="3" name="Espace réservé du contenu 2"/>
          <p:cNvSpPr>
            <a:spLocks noGrp="1"/>
          </p:cNvSpPr>
          <p:nvPr>
            <p:ph sz="quarter" idx="14"/>
          </p:nvPr>
        </p:nvSpPr>
        <p:spPr>
          <a:xfrm>
            <a:off x="251520" y="1761893"/>
            <a:ext cx="8424000" cy="2898090"/>
          </a:xfrm>
        </p:spPr>
        <p:txBody>
          <a:bodyPr/>
          <a:lstStyle/>
          <a:p>
            <a:pPr lvl="0" algn="just">
              <a:lnSpc>
                <a:spcPct val="150000"/>
              </a:lnSpc>
            </a:pPr>
            <a:r>
              <a:rPr lang="fr-FR" sz="1800" dirty="0">
                <a:latin typeface="Marianne" panose="02000000000000000000" pitchFamily="2" charset="0"/>
              </a:rPr>
              <a:t>Après </a:t>
            </a:r>
            <a:r>
              <a:rPr lang="fr-FR" sz="1800" b="1" dirty="0">
                <a:solidFill>
                  <a:srgbClr val="F28E65"/>
                </a:solidFill>
                <a:latin typeface="Marianne" panose="02000000000000000000" pitchFamily="2" charset="0"/>
              </a:rPr>
              <a:t>avoir accepté définitivement la proposition d’admission de son choix et après avoir eu ses résultats au baccalauréat,</a:t>
            </a:r>
            <a:r>
              <a:rPr lang="fr-FR" sz="1800" dirty="0">
                <a:latin typeface="Marianne" panose="02000000000000000000" pitchFamily="2" charset="0"/>
              </a:rPr>
              <a:t> le lycéen procède à son inscription administrative. </a:t>
            </a:r>
          </a:p>
          <a:p>
            <a:pPr algn="just">
              <a:lnSpc>
                <a:spcPct val="150000"/>
              </a:lnSpc>
            </a:pPr>
            <a:r>
              <a:rPr lang="fr-FR" sz="1800" b="1" dirty="0">
                <a:latin typeface="Marianne" panose="02000000000000000000" pitchFamily="2" charset="0"/>
              </a:rPr>
              <a:t>L’inscription administrative se fait </a:t>
            </a:r>
            <a:r>
              <a:rPr lang="fr-FR" sz="1800" b="1" dirty="0">
                <a:solidFill>
                  <a:srgbClr val="F28E65"/>
                </a:solidFill>
                <a:latin typeface="Marianne" panose="02000000000000000000" pitchFamily="2" charset="0"/>
              </a:rPr>
              <a:t>directement auprès de l’établissement choisi </a:t>
            </a:r>
            <a:r>
              <a:rPr lang="fr-FR" sz="1800" b="1" dirty="0">
                <a:latin typeface="Marianne" panose="02000000000000000000" pitchFamily="2" charset="0"/>
              </a:rPr>
              <a:t>et pas sur Parcoursup.</a:t>
            </a:r>
          </a:p>
          <a:p>
            <a:pPr lvl="0" algn="just"/>
            <a:endParaRPr lang="fr-FR" sz="800" b="1" dirty="0">
              <a:latin typeface="Marianne" panose="02000000000000000000" pitchFamily="2" charset="0"/>
            </a:endParaRPr>
          </a:p>
          <a:p>
            <a:endParaRPr lang="fr-FR" dirty="0">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16</a:t>
            </a:fld>
            <a:endParaRPr lang="fr-FR" dirty="0"/>
          </a:p>
        </p:txBody>
      </p:sp>
      <p:sp>
        <p:nvSpPr>
          <p:cNvPr id="8" name="Rectangle à coins arrondis 7"/>
          <p:cNvSpPr/>
          <p:nvPr/>
        </p:nvSpPr>
        <p:spPr>
          <a:xfrm>
            <a:off x="2976398" y="253238"/>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Après le 8 juillet 2024</a:t>
            </a:r>
          </a:p>
        </p:txBody>
      </p:sp>
    </p:spTree>
    <p:extLst>
      <p:ext uri="{BB962C8B-B14F-4D97-AF65-F5344CB8AC3E}">
        <p14:creationId xmlns:p14="http://schemas.microsoft.com/office/powerpoint/2010/main" val="3381406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342336" y="978695"/>
            <a:ext cx="8424000" cy="3710090"/>
          </a:xfrm>
        </p:spPr>
        <p:txBody>
          <a:bodyPr/>
          <a:lstStyle/>
          <a:p>
            <a:pPr marL="177796" indent="-177796" defTabSz="457189">
              <a:spcBef>
                <a:spcPct val="20000"/>
              </a:spcBef>
              <a:spcAft>
                <a:spcPts val="300"/>
              </a:spcAft>
              <a:buClr>
                <a:srgbClr val="FF0000"/>
              </a:buClr>
              <a:buSzPct val="100000"/>
              <a:buFont typeface="Lucida Grande"/>
              <a:buChar char="&gt;"/>
            </a:pPr>
            <a:r>
              <a:rPr lang="fr-FR" sz="1600" b="1" dirty="0" smtClean="0">
                <a:solidFill>
                  <a:srgbClr val="F28E65"/>
                </a:solidFill>
                <a:latin typeface="Marianne" panose="02000000000000000000" pitchFamily="2" charset="0"/>
              </a:rPr>
              <a:t>Le </a:t>
            </a:r>
            <a:r>
              <a:rPr lang="fr-FR" sz="1600" b="1" dirty="0">
                <a:solidFill>
                  <a:srgbClr val="F28E65"/>
                </a:solidFill>
                <a:latin typeface="Marianne" panose="02000000000000000000" pitchFamily="2" charset="0"/>
              </a:rPr>
              <a:t>numéro vert </a:t>
            </a:r>
            <a:r>
              <a:rPr lang="fr-FR" sz="1600" dirty="0">
                <a:solidFill>
                  <a:srgbClr val="3D566E"/>
                </a:solidFill>
                <a:latin typeface="Marianne" panose="02000000000000000000" pitchFamily="2" charset="0"/>
              </a:rPr>
              <a:t>: </a:t>
            </a:r>
            <a:r>
              <a:rPr lang="fr-FR" sz="1600" b="1" dirty="0">
                <a:latin typeface="Marianne" panose="02000000000000000000" pitchFamily="2" charset="0"/>
              </a:rPr>
              <a:t>0 800 400 070 </a:t>
            </a:r>
            <a:endParaRPr lang="fr-FR" sz="1600" b="1" dirty="0" smtClean="0">
              <a:latin typeface="Marianne" panose="02000000000000000000" pitchFamily="2" charset="0"/>
            </a:endParaRPr>
          </a:p>
          <a:p>
            <a:pPr marL="177796" indent="-177796" defTabSz="457189">
              <a:spcBef>
                <a:spcPct val="20000"/>
              </a:spcBef>
              <a:spcAft>
                <a:spcPts val="300"/>
              </a:spcAft>
              <a:buClr>
                <a:srgbClr val="FF0000"/>
              </a:buClr>
              <a:buSzPct val="100000"/>
              <a:buFont typeface="Lucida Grande"/>
              <a:buChar char="&gt;"/>
            </a:pPr>
            <a:r>
              <a:rPr lang="fr-FR" sz="1600" b="1" dirty="0" smtClean="0">
                <a:solidFill>
                  <a:srgbClr val="F28E65"/>
                </a:solidFill>
                <a:latin typeface="Marianne" panose="02000000000000000000" pitchFamily="2" charset="0"/>
              </a:rPr>
              <a:t>La </a:t>
            </a:r>
            <a:r>
              <a:rPr lang="fr-FR" sz="1600" b="1" dirty="0">
                <a:solidFill>
                  <a:srgbClr val="F28E65"/>
                </a:solidFill>
                <a:latin typeface="Marianne" panose="02000000000000000000" pitchFamily="2" charset="0"/>
              </a:rPr>
              <a:t>messagerie </a:t>
            </a:r>
            <a:r>
              <a:rPr lang="fr-FR" sz="1600" b="1" dirty="0" smtClean="0">
                <a:solidFill>
                  <a:srgbClr val="F28E65"/>
                </a:solidFill>
                <a:latin typeface="Marianne" panose="02000000000000000000" pitchFamily="2" charset="0"/>
              </a:rPr>
              <a:t>« Contact » </a:t>
            </a:r>
            <a:r>
              <a:rPr lang="fr-FR" sz="1600" dirty="0">
                <a:latin typeface="Marianne" panose="02000000000000000000" pitchFamily="2" charset="0"/>
              </a:rPr>
              <a:t>depuis le dossier </a:t>
            </a:r>
            <a:r>
              <a:rPr lang="fr-FR" sz="1600" dirty="0" smtClean="0">
                <a:latin typeface="Marianne" panose="02000000000000000000" pitchFamily="2" charset="0"/>
              </a:rPr>
              <a:t> candidat</a:t>
            </a:r>
            <a:endParaRPr lang="fr-FR" sz="1600" dirty="0">
              <a:latin typeface="Marianne" panose="02000000000000000000" pitchFamily="2" charset="0"/>
            </a:endParaRPr>
          </a:p>
          <a:p>
            <a:pPr marL="177796" indent="-177796" defTabSz="457189">
              <a:spcBef>
                <a:spcPct val="20000"/>
              </a:spcBef>
              <a:spcAft>
                <a:spcPts val="300"/>
              </a:spcAft>
              <a:buClr>
                <a:srgbClr val="FF0000"/>
              </a:buClr>
              <a:buSzPct val="100000"/>
              <a:buFont typeface="Lucida Grande"/>
              <a:buChar char="&gt;"/>
            </a:pPr>
            <a:r>
              <a:rPr lang="fr-FR" sz="1600" b="1" dirty="0">
                <a:solidFill>
                  <a:srgbClr val="F28E65"/>
                </a:solidFill>
                <a:latin typeface="Marianne" panose="02000000000000000000" pitchFamily="2" charset="0"/>
              </a:rPr>
              <a:t>Les réseaux sociaux </a:t>
            </a:r>
            <a:r>
              <a:rPr lang="fr-FR" sz="1600" dirty="0">
                <a:latin typeface="Marianne" panose="02000000000000000000" pitchFamily="2" charset="0"/>
              </a:rPr>
              <a:t>pour suivre l’actualité de Parcoursup et recevoir des conseils : </a:t>
            </a:r>
          </a:p>
          <a:p>
            <a:pPr defTabSz="457189">
              <a:spcBef>
                <a:spcPct val="20000"/>
              </a:spcBef>
              <a:spcAft>
                <a:spcPts val="0"/>
              </a:spcAft>
              <a:buClr>
                <a:srgbClr val="FF0000"/>
              </a:buClr>
              <a:buSzPct val="100000"/>
            </a:pPr>
            <a:r>
              <a:rPr lang="fr-FR" sz="1800" b="1" dirty="0">
                <a:solidFill>
                  <a:srgbClr val="F28E65"/>
                </a:solidFill>
                <a:latin typeface="Marianne" panose="02000000000000000000" pitchFamily="2" charset="0"/>
              </a:rPr>
              <a:t>	</a:t>
            </a:r>
            <a:endParaRPr lang="fr-FR" dirty="0">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latin typeface="Marianne" panose="02000000000000000000" pitchFamily="2" charset="0"/>
              </a:rPr>
              <a:pPr/>
              <a:t>17</a:t>
            </a:fld>
            <a:endParaRPr lang="fr-FR">
              <a:latin typeface="Marianne" panose="02000000000000000000" pitchFamily="2" charset="0"/>
            </a:endParaRPr>
          </a:p>
        </p:txBody>
      </p:sp>
      <p:pic>
        <p:nvPicPr>
          <p:cNvPr id="11" name="Image 10"/>
          <p:cNvPicPr>
            <a:picLocks noChangeAspect="1"/>
          </p:cNvPicPr>
          <p:nvPr/>
        </p:nvPicPr>
        <p:blipFill>
          <a:blip r:embed="rId2"/>
          <a:stretch>
            <a:fillRect/>
          </a:stretch>
        </p:blipFill>
        <p:spPr>
          <a:xfrm>
            <a:off x="2074103" y="2305916"/>
            <a:ext cx="4485782" cy="1799705"/>
          </a:xfrm>
          <a:prstGeom prst="rect">
            <a:avLst/>
          </a:prstGeom>
        </p:spPr>
      </p:pic>
      <p:sp>
        <p:nvSpPr>
          <p:cNvPr id="7" name="Rectangle à coins arrondis 6"/>
          <p:cNvSpPr/>
          <p:nvPr/>
        </p:nvSpPr>
        <p:spPr>
          <a:xfrm>
            <a:off x="2976398" y="253238"/>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Assistance tout au long de la procédure</a:t>
            </a:r>
          </a:p>
        </p:txBody>
      </p:sp>
    </p:spTree>
    <p:extLst>
      <p:ext uri="{BB962C8B-B14F-4D97-AF65-F5344CB8AC3E}">
        <p14:creationId xmlns:p14="http://schemas.microsoft.com/office/powerpoint/2010/main" val="69889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578390"/>
            <a:ext cx="8585124" cy="4082820"/>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lnSpc>
                <a:spcPct val="150000"/>
              </a:lnSpc>
              <a:buNone/>
              <a:defRPr/>
            </a:pPr>
            <a:endParaRPr lang="fr-FR" sz="1867" b="1" dirty="0">
              <a:solidFill>
                <a:srgbClr val="000091"/>
              </a:solidFill>
              <a:latin typeface="Calibri"/>
            </a:endParaRPr>
          </a:p>
          <a:p>
            <a:pPr marL="237061" indent="-237061" defTabSz="609585">
              <a:lnSpc>
                <a:spcPct val="150000"/>
              </a:lnSpc>
              <a:defRPr/>
            </a:pP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2" name="Espace réservé du numéro de diapositive 1"/>
          <p:cNvSpPr>
            <a:spLocks noGrp="1"/>
          </p:cNvSpPr>
          <p:nvPr>
            <p:ph type="sldNum" sz="quarter" idx="12"/>
          </p:nvPr>
        </p:nvSpPr>
        <p:spPr/>
        <p:txBody>
          <a:bodyPr/>
          <a:lstStyle/>
          <a:p>
            <a:fld id="{733122C9-A0B9-462F-8757-0847AD287B63}" type="slidenum">
              <a:rPr lang="fr-FR" sz="800" smtClean="0">
                <a:latin typeface="Marianne" panose="02000000000000000000" pitchFamily="2" charset="0"/>
              </a:rPr>
              <a:pPr/>
              <a:t>2</a:t>
            </a:fld>
            <a:endParaRPr lang="fr-FR" sz="800" dirty="0">
              <a:latin typeface="Marianne" panose="02000000000000000000" pitchFamily="2" charset="0"/>
            </a:endParaRPr>
          </a:p>
        </p:txBody>
      </p:sp>
      <p:sp>
        <p:nvSpPr>
          <p:cNvPr id="7" name="Rectangle 6"/>
          <p:cNvSpPr/>
          <p:nvPr/>
        </p:nvSpPr>
        <p:spPr>
          <a:xfrm>
            <a:off x="364273" y="1378903"/>
            <a:ext cx="8460059" cy="2862322"/>
          </a:xfrm>
          <a:prstGeom prst="rect">
            <a:avLst/>
          </a:prstGeom>
        </p:spPr>
        <p:txBody>
          <a:bodyPr wrap="square">
            <a:spAutoFit/>
          </a:bodyPr>
          <a:lstStyle/>
          <a:p>
            <a:pPr marL="214313" indent="-214313" algn="just">
              <a:buFontTx/>
              <a:buChar char="-"/>
            </a:pPr>
            <a:r>
              <a:rPr lang="fr-FR" sz="1600" b="1" dirty="0">
                <a:solidFill>
                  <a:schemeClr val="tx2">
                    <a:lumMod val="75000"/>
                  </a:schemeClr>
                </a:solidFill>
                <a:latin typeface="Marianne" panose="02000000000000000000" pitchFamily="2" charset="0"/>
              </a:rPr>
              <a:t>Procédure unique pour candidater dans le </a:t>
            </a:r>
            <a:r>
              <a:rPr lang="fr-FR" sz="1600" b="1" dirty="0" smtClean="0">
                <a:solidFill>
                  <a:schemeClr val="tx2">
                    <a:lumMod val="75000"/>
                  </a:schemeClr>
                </a:solidFill>
                <a:latin typeface="Marianne" panose="02000000000000000000" pitchFamily="2" charset="0"/>
              </a:rPr>
              <a:t>supérieur</a:t>
            </a:r>
            <a:r>
              <a:rPr lang="fr-FR" sz="1600" dirty="0" smtClean="0">
                <a:solidFill>
                  <a:schemeClr val="tx2">
                    <a:lumMod val="75000"/>
                  </a:schemeClr>
                </a:solidFill>
                <a:latin typeface="Marianne" panose="02000000000000000000" pitchFamily="2" charset="0"/>
              </a:rPr>
              <a:t>, </a:t>
            </a:r>
          </a:p>
          <a:p>
            <a:pPr marL="671513" lvl="1" indent="-214313" algn="just">
              <a:buFontTx/>
              <a:buChar char="-"/>
            </a:pPr>
            <a:r>
              <a:rPr lang="fr-FR" sz="1600" dirty="0" smtClean="0">
                <a:solidFill>
                  <a:schemeClr val="tx2">
                    <a:lumMod val="75000"/>
                  </a:schemeClr>
                </a:solidFill>
                <a:latin typeface="Marianne" panose="02000000000000000000" pitchFamily="2" charset="0"/>
              </a:rPr>
              <a:t>dans des </a:t>
            </a:r>
            <a:r>
              <a:rPr lang="fr-FR" sz="1600" b="1" dirty="0" smtClean="0">
                <a:solidFill>
                  <a:schemeClr val="tx2">
                    <a:lumMod val="75000"/>
                  </a:schemeClr>
                </a:solidFill>
                <a:latin typeface="Marianne" panose="02000000000000000000" pitchFamily="2" charset="0"/>
              </a:rPr>
              <a:t>formations sélectives </a:t>
            </a:r>
            <a:r>
              <a:rPr lang="fr-FR" sz="1600" dirty="0" smtClean="0">
                <a:solidFill>
                  <a:schemeClr val="tx2">
                    <a:lumMod val="75000"/>
                  </a:schemeClr>
                </a:solidFill>
                <a:latin typeface="Marianne" panose="02000000000000000000" pitchFamily="2" charset="0"/>
              </a:rPr>
              <a:t>(BTS/BTSA</a:t>
            </a:r>
            <a:r>
              <a:rPr lang="fr-FR" sz="1600" dirty="0">
                <a:solidFill>
                  <a:schemeClr val="tx2">
                    <a:lumMod val="75000"/>
                  </a:schemeClr>
                </a:solidFill>
                <a:latin typeface="Marianne" panose="02000000000000000000" pitchFamily="2" charset="0"/>
              </a:rPr>
              <a:t>, BUT, DEUST, DCG, DMA, </a:t>
            </a:r>
            <a:r>
              <a:rPr lang="fr-FR" sz="1600" dirty="0" smtClean="0">
                <a:solidFill>
                  <a:schemeClr val="tx2">
                    <a:lumMod val="75000"/>
                  </a:schemeClr>
                </a:solidFill>
                <a:latin typeface="Marianne" panose="02000000000000000000" pitchFamily="2" charset="0"/>
              </a:rPr>
              <a:t>CPGE</a:t>
            </a:r>
            <a:r>
              <a:rPr lang="fr-FR" sz="1600" dirty="0">
                <a:solidFill>
                  <a:schemeClr val="tx2">
                    <a:lumMod val="75000"/>
                  </a:schemeClr>
                </a:solidFill>
                <a:latin typeface="Marianne" panose="02000000000000000000" pitchFamily="2" charset="0"/>
              </a:rPr>
              <a:t>, Sciences Po, IFSI, écoles sociales, écoles paramédicales, écoles d'art, écoles </a:t>
            </a:r>
            <a:r>
              <a:rPr lang="fr-FR" sz="1600" dirty="0" smtClean="0">
                <a:solidFill>
                  <a:schemeClr val="tx2">
                    <a:lumMod val="75000"/>
                  </a:schemeClr>
                </a:solidFill>
                <a:latin typeface="Marianne" panose="02000000000000000000" pitchFamily="2" charset="0"/>
              </a:rPr>
              <a:t>d'ingénieurs</a:t>
            </a:r>
            <a:r>
              <a:rPr lang="fr-FR" sz="1600" dirty="0">
                <a:solidFill>
                  <a:schemeClr val="tx2">
                    <a:lumMod val="75000"/>
                  </a:schemeClr>
                </a:solidFill>
                <a:latin typeface="Marianne" panose="02000000000000000000" pitchFamily="2" charset="0"/>
              </a:rPr>
              <a:t>, </a:t>
            </a:r>
            <a:r>
              <a:rPr lang="fr-FR" sz="1600" dirty="0" smtClean="0">
                <a:solidFill>
                  <a:schemeClr val="tx2">
                    <a:lumMod val="75000"/>
                  </a:schemeClr>
                </a:solidFill>
                <a:latin typeface="Marianne" panose="02000000000000000000" pitchFamily="2" charset="0"/>
              </a:rPr>
              <a:t>écoles </a:t>
            </a:r>
            <a:r>
              <a:rPr lang="fr-FR" sz="1600" dirty="0">
                <a:solidFill>
                  <a:schemeClr val="tx2">
                    <a:lumMod val="75000"/>
                  </a:schemeClr>
                </a:solidFill>
                <a:latin typeface="Marianne" panose="02000000000000000000" pitchFamily="2" charset="0"/>
              </a:rPr>
              <a:t>de commerce...) </a:t>
            </a:r>
            <a:endParaRPr lang="fr-FR" sz="1600" dirty="0" smtClean="0">
              <a:solidFill>
                <a:schemeClr val="tx2">
                  <a:lumMod val="75000"/>
                </a:schemeClr>
              </a:solidFill>
              <a:latin typeface="Marianne" panose="02000000000000000000" pitchFamily="2" charset="0"/>
            </a:endParaRPr>
          </a:p>
          <a:p>
            <a:pPr marL="671513" lvl="1" indent="-214313" algn="just">
              <a:buFontTx/>
              <a:buChar char="-"/>
            </a:pPr>
            <a:r>
              <a:rPr lang="fr-FR" sz="1600" dirty="0" smtClean="0">
                <a:solidFill>
                  <a:schemeClr val="tx2">
                    <a:lumMod val="75000"/>
                  </a:schemeClr>
                </a:solidFill>
                <a:latin typeface="Marianne" panose="02000000000000000000" pitchFamily="2" charset="0"/>
              </a:rPr>
              <a:t>et </a:t>
            </a:r>
            <a:r>
              <a:rPr lang="fr-FR" sz="1600" b="1" dirty="0" smtClean="0">
                <a:solidFill>
                  <a:schemeClr val="tx2">
                    <a:lumMod val="75000"/>
                  </a:schemeClr>
                </a:solidFill>
                <a:latin typeface="Marianne" panose="02000000000000000000" pitchFamily="2" charset="0"/>
              </a:rPr>
              <a:t>non sélectives </a:t>
            </a:r>
            <a:r>
              <a:rPr lang="fr-FR" sz="1600" dirty="0" smtClean="0">
                <a:solidFill>
                  <a:schemeClr val="tx2">
                    <a:lumMod val="75000"/>
                  </a:schemeClr>
                </a:solidFill>
                <a:latin typeface="Marianne" panose="02000000000000000000" pitchFamily="2" charset="0"/>
              </a:rPr>
              <a:t>(Licences, PASS, PPPE) </a:t>
            </a:r>
          </a:p>
          <a:p>
            <a:pPr marL="671513" lvl="1" indent="-214313" algn="just">
              <a:buFontTx/>
              <a:buChar char="-"/>
            </a:pPr>
            <a:r>
              <a:rPr lang="fr-FR" sz="1600" dirty="0" smtClean="0">
                <a:solidFill>
                  <a:schemeClr val="tx2">
                    <a:lumMod val="75000"/>
                  </a:schemeClr>
                </a:solidFill>
                <a:latin typeface="Marianne" panose="02000000000000000000" pitchFamily="2" charset="0"/>
              </a:rPr>
              <a:t>sous </a:t>
            </a:r>
            <a:r>
              <a:rPr lang="fr-FR" sz="1600" dirty="0">
                <a:solidFill>
                  <a:schemeClr val="tx2">
                    <a:lumMod val="75000"/>
                  </a:schemeClr>
                </a:solidFill>
                <a:latin typeface="Marianne" panose="02000000000000000000" pitchFamily="2" charset="0"/>
              </a:rPr>
              <a:t>statut d’</a:t>
            </a:r>
            <a:r>
              <a:rPr lang="fr-FR" sz="1600" b="1" dirty="0">
                <a:solidFill>
                  <a:schemeClr val="tx2">
                    <a:lumMod val="75000"/>
                  </a:schemeClr>
                </a:solidFill>
                <a:latin typeface="Marianne" panose="02000000000000000000" pitchFamily="2" charset="0"/>
              </a:rPr>
              <a:t>étudiant</a:t>
            </a:r>
            <a:r>
              <a:rPr lang="fr-FR" sz="1600" dirty="0">
                <a:solidFill>
                  <a:schemeClr val="tx2">
                    <a:lumMod val="75000"/>
                  </a:schemeClr>
                </a:solidFill>
                <a:latin typeface="Marianne" panose="02000000000000000000" pitchFamily="2" charset="0"/>
              </a:rPr>
              <a:t> ou sous statut d’</a:t>
            </a:r>
            <a:r>
              <a:rPr lang="fr-FR" sz="1600" b="1" dirty="0">
                <a:solidFill>
                  <a:schemeClr val="tx2">
                    <a:lumMod val="75000"/>
                  </a:schemeClr>
                </a:solidFill>
                <a:latin typeface="Marianne" panose="02000000000000000000" pitchFamily="2" charset="0"/>
              </a:rPr>
              <a:t>apprenti </a:t>
            </a:r>
          </a:p>
          <a:p>
            <a:pPr marL="214313" indent="-214313" algn="just">
              <a:buFontTx/>
              <a:buChar char="-"/>
            </a:pPr>
            <a:endParaRPr lang="fr-FR" sz="1600" dirty="0">
              <a:solidFill>
                <a:schemeClr val="tx2">
                  <a:lumMod val="75000"/>
                </a:schemeClr>
              </a:solidFill>
              <a:latin typeface="Marianne" panose="02000000000000000000" pitchFamily="2" charset="0"/>
            </a:endParaRPr>
          </a:p>
          <a:p>
            <a:pPr marL="214313" indent="-214313" algn="just">
              <a:buFontTx/>
              <a:buChar char="-"/>
            </a:pPr>
            <a:r>
              <a:rPr lang="fr-FR" sz="1600" b="1" dirty="0">
                <a:solidFill>
                  <a:schemeClr val="tx2">
                    <a:lumMod val="75000"/>
                  </a:schemeClr>
                </a:solidFill>
                <a:latin typeface="Marianne" panose="02000000000000000000" pitchFamily="2" charset="0"/>
              </a:rPr>
              <a:t>Aide à l’orientation et à l’information </a:t>
            </a:r>
          </a:p>
          <a:p>
            <a:pPr marL="214313" indent="-214313" algn="just">
              <a:buFontTx/>
              <a:buChar char="-"/>
            </a:pPr>
            <a:endParaRPr lang="fr-FR" sz="1600" dirty="0">
              <a:solidFill>
                <a:schemeClr val="tx2">
                  <a:lumMod val="75000"/>
                </a:schemeClr>
              </a:solidFill>
              <a:latin typeface="Marianne" panose="02000000000000000000" pitchFamily="2" charset="0"/>
            </a:endParaRPr>
          </a:p>
          <a:p>
            <a:pPr marL="214313" indent="-214313" algn="just">
              <a:buFontTx/>
              <a:buChar char="-"/>
            </a:pPr>
            <a:r>
              <a:rPr lang="fr-FR" sz="1600" b="1" dirty="0">
                <a:solidFill>
                  <a:schemeClr val="tx2">
                    <a:lumMod val="75000"/>
                  </a:schemeClr>
                </a:solidFill>
                <a:latin typeface="Marianne" panose="02000000000000000000" pitchFamily="2" charset="0"/>
              </a:rPr>
              <a:t>Optimisation des places</a:t>
            </a:r>
            <a:r>
              <a:rPr lang="fr-FR" sz="1600" dirty="0">
                <a:solidFill>
                  <a:schemeClr val="tx2">
                    <a:lumMod val="75000"/>
                  </a:schemeClr>
                </a:solidFill>
                <a:latin typeface="Marianne" panose="02000000000000000000" pitchFamily="2" charset="0"/>
              </a:rPr>
              <a:t> offertes pour l’admission des </a:t>
            </a:r>
            <a:r>
              <a:rPr lang="fr-FR" sz="1600" dirty="0" smtClean="0">
                <a:solidFill>
                  <a:schemeClr val="tx2">
                    <a:lumMod val="75000"/>
                  </a:schemeClr>
                </a:solidFill>
                <a:latin typeface="Marianne" panose="02000000000000000000" pitchFamily="2" charset="0"/>
              </a:rPr>
              <a:t>candidats</a:t>
            </a:r>
            <a:endParaRPr lang="fr-FR" sz="1600" dirty="0">
              <a:solidFill>
                <a:schemeClr val="tx2">
                  <a:lumMod val="75000"/>
                </a:schemeClr>
              </a:solidFill>
              <a:latin typeface="Marianne" panose="02000000000000000000" pitchFamily="2" charset="0"/>
            </a:endParaRPr>
          </a:p>
          <a:p>
            <a:pPr algn="just"/>
            <a:r>
              <a:rPr lang="fr-FR" sz="2000" dirty="0"/>
              <a:t> </a:t>
            </a:r>
            <a:endParaRPr lang="fr-FR" sz="2800" dirty="0"/>
          </a:p>
        </p:txBody>
      </p:sp>
      <p:sp>
        <p:nvSpPr>
          <p:cNvPr id="9" name="Rectangle à coins arrondis 8"/>
          <p:cNvSpPr/>
          <p:nvPr/>
        </p:nvSpPr>
        <p:spPr>
          <a:xfrm>
            <a:off x="3000699" y="23387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PARCOURSUP</a:t>
            </a:r>
          </a:p>
        </p:txBody>
      </p:sp>
    </p:spTree>
    <p:extLst>
      <p:ext uri="{BB962C8B-B14F-4D97-AF65-F5344CB8AC3E}">
        <p14:creationId xmlns:p14="http://schemas.microsoft.com/office/powerpoint/2010/main" val="1142209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578390"/>
            <a:ext cx="4994431" cy="4082820"/>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lnSpc>
                <a:spcPct val="150000"/>
              </a:lnSpc>
              <a:buNone/>
              <a:defRPr/>
            </a:pPr>
            <a:endParaRPr lang="fr-FR" sz="1867" b="1" dirty="0">
              <a:solidFill>
                <a:srgbClr val="000091"/>
              </a:solidFill>
              <a:latin typeface="Calibri"/>
            </a:endParaRPr>
          </a:p>
          <a:p>
            <a:pPr marL="237061" indent="-237061" defTabSz="609585">
              <a:lnSpc>
                <a:spcPct val="150000"/>
              </a:lnSpc>
              <a:defRPr/>
            </a:pPr>
            <a:r>
              <a:rPr lang="fr-FR" sz="1800" dirty="0">
                <a:solidFill>
                  <a:schemeClr val="tx2">
                    <a:lumMod val="75000"/>
                  </a:schemeClr>
                </a:solidFill>
                <a:latin typeface="Marianne" panose="02000000000000000000" pitchFamily="2" charset="0"/>
              </a:rPr>
              <a:t>Explorer les filières, les </a:t>
            </a:r>
            <a:r>
              <a:rPr lang="fr-FR" sz="1800" dirty="0" smtClean="0">
                <a:solidFill>
                  <a:schemeClr val="tx2">
                    <a:lumMod val="75000"/>
                  </a:schemeClr>
                </a:solidFill>
                <a:latin typeface="Marianne" panose="02000000000000000000" pitchFamily="2" charset="0"/>
              </a:rPr>
              <a:t>métiers : </a:t>
            </a:r>
            <a:r>
              <a:rPr lang="fr-FR" sz="1800" b="1" dirty="0">
                <a:solidFill>
                  <a:srgbClr val="F28E65"/>
                </a:solidFill>
                <a:latin typeface="Marianne" panose="02000000000000000000" pitchFamily="2" charset="0"/>
              </a:rPr>
              <a:t>ONISEP</a:t>
            </a:r>
          </a:p>
          <a:p>
            <a:pPr marL="237061" indent="-237061" defTabSz="609585">
              <a:lnSpc>
                <a:spcPct val="150000"/>
              </a:lnSpc>
              <a:defRPr/>
            </a:pPr>
            <a:r>
              <a:rPr lang="fr-FR" sz="1800" dirty="0" smtClean="0">
                <a:solidFill>
                  <a:schemeClr val="tx2">
                    <a:lumMod val="75000"/>
                  </a:schemeClr>
                </a:solidFill>
                <a:latin typeface="Marianne" panose="02000000000000000000" pitchFamily="2" charset="0"/>
              </a:rPr>
              <a:t>Préparer les forums et les salons</a:t>
            </a:r>
          </a:p>
          <a:p>
            <a:pPr marL="237061" indent="-237061" defTabSz="609585">
              <a:lnSpc>
                <a:spcPct val="150000"/>
              </a:lnSpc>
              <a:defRPr/>
            </a:pPr>
            <a:r>
              <a:rPr lang="fr-FR" sz="1800" dirty="0" smtClean="0">
                <a:solidFill>
                  <a:schemeClr val="tx2">
                    <a:lumMod val="75000"/>
                  </a:schemeClr>
                </a:solidFill>
                <a:latin typeface="Marianne" panose="02000000000000000000" pitchFamily="2" charset="0"/>
              </a:rPr>
              <a:t>Visiter les établissements (JPO)</a:t>
            </a:r>
          </a:p>
          <a:p>
            <a:pPr marL="237061" indent="-237061" defTabSz="609585">
              <a:lnSpc>
                <a:spcPct val="150000"/>
              </a:lnSpc>
              <a:defRPr/>
            </a:pPr>
            <a:r>
              <a:rPr lang="fr-FR" sz="1800" dirty="0" smtClean="0">
                <a:solidFill>
                  <a:schemeClr val="tx2">
                    <a:lumMod val="75000"/>
                  </a:schemeClr>
                </a:solidFill>
                <a:latin typeface="Marianne" panose="02000000000000000000" pitchFamily="2" charset="0"/>
              </a:rPr>
              <a:t>Exploiter les semaines de l’orientation</a:t>
            </a:r>
          </a:p>
          <a:p>
            <a:pPr marL="237061" indent="-237061" defTabSz="609585">
              <a:lnSpc>
                <a:spcPct val="150000"/>
              </a:lnSpc>
              <a:defRPr/>
            </a:pPr>
            <a:r>
              <a:rPr lang="fr-FR" sz="1800" dirty="0" smtClean="0">
                <a:solidFill>
                  <a:schemeClr val="tx2">
                    <a:lumMod val="75000"/>
                  </a:schemeClr>
                </a:solidFill>
                <a:latin typeface="Marianne" panose="02000000000000000000" pitchFamily="2" charset="0"/>
              </a:rPr>
              <a:t>Participer aux Journées de l’Enseignement Supérieur (JES) : </a:t>
            </a:r>
            <a:br>
              <a:rPr lang="fr-FR" sz="1800" dirty="0" smtClean="0">
                <a:solidFill>
                  <a:schemeClr val="tx2">
                    <a:lumMod val="75000"/>
                  </a:schemeClr>
                </a:solidFill>
                <a:latin typeface="Marianne" panose="02000000000000000000" pitchFamily="2" charset="0"/>
              </a:rPr>
            </a:br>
            <a:r>
              <a:rPr lang="fr-FR" sz="1800" b="1" dirty="0">
                <a:solidFill>
                  <a:srgbClr val="F28E65"/>
                </a:solidFill>
                <a:latin typeface="Marianne" panose="02000000000000000000" pitchFamily="2" charset="0"/>
              </a:rPr>
              <a:t>24 et 25 janvier 2024</a:t>
            </a:r>
          </a:p>
          <a:p>
            <a:pPr marL="237061" indent="-237061" defTabSz="609585">
              <a:defRPr/>
            </a:pP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latin typeface="Marianne" panose="02000000000000000000" pitchFamily="2" charset="0"/>
              </a:rPr>
              <a:pPr/>
              <a:t>3</a:t>
            </a:fld>
            <a:endParaRPr lang="fr-FR" sz="1600">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5993833" y="922984"/>
            <a:ext cx="2333604" cy="3738226"/>
          </a:xfrm>
          <a:prstGeom prst="rect">
            <a:avLst/>
          </a:prstGeom>
        </p:spPr>
      </p:pic>
      <p:sp>
        <p:nvSpPr>
          <p:cNvPr id="6" name="Rectangle à coins arrondis 5"/>
          <p:cNvSpPr/>
          <p:nvPr/>
        </p:nvSpPr>
        <p:spPr>
          <a:xfrm>
            <a:off x="3001617" y="23387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En amont : </a:t>
            </a:r>
            <a:r>
              <a:rPr lang="fr-FR" sz="1400" b="1" dirty="0" smtClean="0">
                <a:solidFill>
                  <a:schemeClr val="bg1"/>
                </a:solidFill>
                <a:latin typeface="Marianne" panose="02000000000000000000" pitchFamily="2" charset="0"/>
              </a:rPr>
              <a:t>s’informer</a:t>
            </a:r>
            <a:endParaRPr lang="fr-FR" sz="1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1015532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578390"/>
            <a:ext cx="8391836" cy="4082820"/>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lnSpc>
                <a:spcPct val="150000"/>
              </a:lnSpc>
              <a:buNone/>
              <a:defRPr/>
            </a:pPr>
            <a:endParaRPr lang="fr-FR" sz="1867" b="1" dirty="0">
              <a:solidFill>
                <a:srgbClr val="000091"/>
              </a:solidFill>
              <a:latin typeface="Calibri"/>
            </a:endParaRPr>
          </a:p>
          <a:p>
            <a:pPr marL="237061" indent="-237061" defTabSz="609585">
              <a:lnSpc>
                <a:spcPct val="150000"/>
              </a:lnSpc>
              <a:defRPr/>
            </a:pPr>
            <a:r>
              <a:rPr lang="fr-FR" sz="1800" b="1" dirty="0" smtClean="0">
                <a:solidFill>
                  <a:schemeClr val="tx2">
                    <a:lumMod val="75000"/>
                  </a:schemeClr>
                </a:solidFill>
                <a:latin typeface="Marianne" panose="02000000000000000000" pitchFamily="2" charset="0"/>
              </a:rPr>
              <a:t>Formuler des vœux </a:t>
            </a:r>
            <a:r>
              <a:rPr lang="fr-FR" sz="1800" dirty="0" smtClean="0">
                <a:solidFill>
                  <a:schemeClr val="tx2">
                    <a:lumMod val="75000"/>
                  </a:schemeClr>
                </a:solidFill>
                <a:latin typeface="Marianne" panose="02000000000000000000" pitchFamily="2" charset="0"/>
              </a:rPr>
              <a:t>: </a:t>
            </a:r>
            <a:r>
              <a:rPr lang="fr-FR" sz="1800" b="1" dirty="0" smtClean="0">
                <a:solidFill>
                  <a:srgbClr val="F28E65"/>
                </a:solidFill>
                <a:latin typeface="Marianne" panose="02000000000000000000" pitchFamily="2" charset="0"/>
              </a:rPr>
              <a:t>du 17 janvier au 14 mars 2024</a:t>
            </a:r>
          </a:p>
          <a:p>
            <a:pPr marL="686324" lvl="1" indent="-237061" defTabSz="609585">
              <a:lnSpc>
                <a:spcPct val="150000"/>
              </a:lnSpc>
              <a:defRPr/>
            </a:pPr>
            <a:r>
              <a:rPr lang="fr-FR" sz="1200" dirty="0">
                <a:solidFill>
                  <a:schemeClr val="tx2">
                    <a:lumMod val="75000"/>
                  </a:schemeClr>
                </a:solidFill>
                <a:latin typeface="Marianne" panose="02000000000000000000" pitchFamily="2" charset="0"/>
              </a:rPr>
              <a:t>10 vœux maximum (dont vœux multiples : 20 sous-vœux maxi)</a:t>
            </a:r>
          </a:p>
          <a:p>
            <a:pPr marL="686324" lvl="1" indent="-237061" defTabSz="609585">
              <a:lnSpc>
                <a:spcPct val="150000"/>
              </a:lnSpc>
              <a:defRPr/>
            </a:pPr>
            <a:r>
              <a:rPr lang="fr-FR" sz="1200" dirty="0">
                <a:solidFill>
                  <a:schemeClr val="tx2">
                    <a:lumMod val="75000"/>
                  </a:schemeClr>
                </a:solidFill>
                <a:latin typeface="Marianne" panose="02000000000000000000" pitchFamily="2" charset="0"/>
              </a:rPr>
              <a:t>Pas de classement des vœux </a:t>
            </a:r>
          </a:p>
          <a:p>
            <a:pPr marL="237061" indent="-237061" defTabSz="609585">
              <a:lnSpc>
                <a:spcPct val="150000"/>
              </a:lnSpc>
              <a:defRPr/>
            </a:pPr>
            <a:r>
              <a:rPr lang="fr-FR" sz="1800" b="1" dirty="0">
                <a:solidFill>
                  <a:schemeClr val="tx2">
                    <a:lumMod val="75000"/>
                  </a:schemeClr>
                </a:solidFill>
                <a:latin typeface="Marianne" panose="02000000000000000000" pitchFamily="2" charset="0"/>
              </a:rPr>
              <a:t>Confirmer ses vœux : </a:t>
            </a:r>
            <a:r>
              <a:rPr lang="fr-FR" sz="1800" b="1" dirty="0">
                <a:solidFill>
                  <a:srgbClr val="F28E65"/>
                </a:solidFill>
                <a:latin typeface="Marianne" panose="02000000000000000000" pitchFamily="2" charset="0"/>
              </a:rPr>
              <a:t>jusqu’au 3 avril </a:t>
            </a:r>
            <a:r>
              <a:rPr lang="fr-FR" sz="1800" b="1" dirty="0" smtClean="0">
                <a:solidFill>
                  <a:srgbClr val="F28E65"/>
                </a:solidFill>
                <a:latin typeface="Marianne" panose="02000000000000000000" pitchFamily="2" charset="0"/>
              </a:rPr>
              <a:t>2024</a:t>
            </a:r>
          </a:p>
          <a:p>
            <a:pPr marL="686324" lvl="1" indent="-237061" defTabSz="609585">
              <a:lnSpc>
                <a:spcPct val="150000"/>
              </a:lnSpc>
              <a:defRPr/>
            </a:pPr>
            <a:r>
              <a:rPr lang="fr-FR" sz="1200" dirty="0">
                <a:solidFill>
                  <a:schemeClr val="tx2">
                    <a:lumMod val="75000"/>
                  </a:schemeClr>
                </a:solidFill>
                <a:latin typeface="Marianne" panose="02000000000000000000" pitchFamily="2" charset="0"/>
              </a:rPr>
              <a:t>Compléter le dossier</a:t>
            </a:r>
          </a:p>
          <a:p>
            <a:pPr marL="686324" lvl="1" indent="-237061" defTabSz="609585">
              <a:lnSpc>
                <a:spcPct val="150000"/>
              </a:lnSpc>
              <a:defRPr/>
            </a:pPr>
            <a:r>
              <a:rPr lang="fr-FR" sz="1200" dirty="0">
                <a:solidFill>
                  <a:schemeClr val="tx2">
                    <a:lumMod val="75000"/>
                  </a:schemeClr>
                </a:solidFill>
                <a:latin typeface="Marianne" panose="02000000000000000000" pitchFamily="2" charset="0"/>
              </a:rPr>
              <a:t>Confirmer les vœux </a:t>
            </a:r>
          </a:p>
          <a:p>
            <a:pPr marL="237061" indent="-237061" defTabSz="609585">
              <a:lnSpc>
                <a:spcPct val="150000"/>
              </a:lnSpc>
              <a:defRPr/>
            </a:pPr>
            <a:r>
              <a:rPr lang="fr-FR" sz="1800" b="1" dirty="0">
                <a:solidFill>
                  <a:schemeClr val="tx2">
                    <a:lumMod val="75000"/>
                  </a:schemeClr>
                </a:solidFill>
                <a:latin typeface="Marianne" panose="02000000000000000000" pitchFamily="2" charset="0"/>
              </a:rPr>
              <a:t>Fiche Avenir </a:t>
            </a:r>
            <a:r>
              <a:rPr lang="fr-FR" sz="1800" dirty="0" smtClean="0">
                <a:solidFill>
                  <a:schemeClr val="tx2">
                    <a:lumMod val="75000"/>
                  </a:schemeClr>
                </a:solidFill>
                <a:latin typeface="Marianne" panose="02000000000000000000" pitchFamily="2" charset="0"/>
              </a:rPr>
              <a:t>: complétée par l’établissement scolaire</a:t>
            </a:r>
          </a:p>
          <a:p>
            <a:pPr marL="686324" lvl="1" indent="-237061" defTabSz="609585">
              <a:lnSpc>
                <a:spcPct val="150000"/>
              </a:lnSpc>
              <a:defRPr/>
            </a:pPr>
            <a:r>
              <a:rPr lang="fr-FR" sz="1200" dirty="0">
                <a:solidFill>
                  <a:schemeClr val="tx2">
                    <a:lumMod val="75000"/>
                  </a:schemeClr>
                </a:solidFill>
                <a:latin typeface="Marianne" panose="02000000000000000000" pitchFamily="2" charset="0"/>
              </a:rPr>
              <a:t>Le chef d’établissement porte un avis sur chaque </a:t>
            </a:r>
            <a:r>
              <a:rPr lang="fr-FR" sz="1200" dirty="0" smtClean="0">
                <a:solidFill>
                  <a:schemeClr val="tx2">
                    <a:lumMod val="75000"/>
                  </a:schemeClr>
                </a:solidFill>
                <a:latin typeface="Marianne" panose="02000000000000000000" pitchFamily="2" charset="0"/>
              </a:rPr>
              <a:t>vœu  </a:t>
            </a:r>
            <a:endParaRPr lang="fr-FR" sz="1200" dirty="0">
              <a:solidFill>
                <a:schemeClr val="tx2">
                  <a:lumMod val="75000"/>
                </a:schemeClr>
              </a:solidFill>
              <a:latin typeface="Marianne" panose="02000000000000000000" pitchFamily="2" charset="0"/>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latin typeface="Marianne" panose="02000000000000000000" pitchFamily="2" charset="0"/>
              </a:rPr>
              <a:pPr/>
              <a:t>4</a:t>
            </a:fld>
            <a:endParaRPr lang="fr-FR" sz="1600">
              <a:latin typeface="Marianne" panose="02000000000000000000" pitchFamily="2" charset="0"/>
            </a:endParaRPr>
          </a:p>
        </p:txBody>
      </p:sp>
      <p:sp>
        <p:nvSpPr>
          <p:cNvPr id="5" name="Rectangle à coins arrondis 4"/>
          <p:cNvSpPr/>
          <p:nvPr/>
        </p:nvSpPr>
        <p:spPr>
          <a:xfrm>
            <a:off x="2934710" y="23387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Candidater</a:t>
            </a:r>
          </a:p>
        </p:txBody>
      </p:sp>
    </p:spTree>
    <p:extLst>
      <p:ext uri="{BB962C8B-B14F-4D97-AF65-F5344CB8AC3E}">
        <p14:creationId xmlns:p14="http://schemas.microsoft.com/office/powerpoint/2010/main" val="1315288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1077950"/>
            <a:ext cx="8391836" cy="3583259"/>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lnSpc>
                <a:spcPct val="150000"/>
              </a:lnSpc>
              <a:buNone/>
              <a:defRPr/>
            </a:pPr>
            <a:endParaRPr lang="fr-FR" sz="1867" b="1" smtClean="0">
              <a:solidFill>
                <a:srgbClr val="000091"/>
              </a:solidFill>
              <a:latin typeface="Calibri"/>
            </a:endParaRPr>
          </a:p>
          <a:p>
            <a:pPr marL="237061" indent="-237061" defTabSz="609585">
              <a:lnSpc>
                <a:spcPct val="200000"/>
              </a:lnSpc>
              <a:defRPr/>
            </a:pPr>
            <a:r>
              <a:rPr lang="fr-FR" sz="1800" smtClean="0">
                <a:solidFill>
                  <a:schemeClr val="tx2">
                    <a:lumMod val="75000"/>
                  </a:schemeClr>
                </a:solidFill>
                <a:latin typeface="Marianne" panose="02000000000000000000" pitchFamily="2" charset="0"/>
              </a:rPr>
              <a:t>Ne pas se limiter à un seul vœu</a:t>
            </a:r>
          </a:p>
          <a:p>
            <a:pPr marL="237061" indent="-237061" defTabSz="609585">
              <a:lnSpc>
                <a:spcPct val="200000"/>
              </a:lnSpc>
              <a:defRPr/>
            </a:pPr>
            <a:r>
              <a:rPr lang="fr-FR" sz="1800" smtClean="0">
                <a:solidFill>
                  <a:schemeClr val="tx2">
                    <a:lumMod val="75000"/>
                  </a:schemeClr>
                </a:solidFill>
                <a:latin typeface="Marianne" panose="02000000000000000000" pitchFamily="2" charset="0"/>
              </a:rPr>
              <a:t>Prendre connaissance des fiches formation</a:t>
            </a:r>
          </a:p>
          <a:p>
            <a:pPr marL="237061" indent="-237061" defTabSz="609585">
              <a:lnSpc>
                <a:spcPct val="200000"/>
              </a:lnSpc>
              <a:defRPr/>
            </a:pPr>
            <a:r>
              <a:rPr lang="fr-FR" sz="1800" smtClean="0">
                <a:solidFill>
                  <a:schemeClr val="tx2">
                    <a:lumMod val="75000"/>
                  </a:schemeClr>
                </a:solidFill>
                <a:latin typeface="Marianne" panose="02000000000000000000" pitchFamily="2" charset="0"/>
              </a:rPr>
              <a:t>Attention au secteur géographique des vœux Licences et PASS</a:t>
            </a:r>
          </a:p>
          <a:p>
            <a:pPr marL="237061" indent="-237061" defTabSz="609585">
              <a:lnSpc>
                <a:spcPct val="200000"/>
              </a:lnSpc>
              <a:defRPr/>
            </a:pPr>
            <a:r>
              <a:rPr lang="fr-FR" sz="1800" smtClean="0">
                <a:solidFill>
                  <a:schemeClr val="tx2">
                    <a:lumMod val="75000"/>
                  </a:schemeClr>
                </a:solidFill>
                <a:latin typeface="Marianne" panose="02000000000000000000" pitchFamily="2" charset="0"/>
              </a:rPr>
              <a:t>Respecter le calendrier</a:t>
            </a:r>
          </a:p>
          <a:p>
            <a:pPr marL="237061" indent="-237061" defTabSz="609585">
              <a:lnSpc>
                <a:spcPct val="150000"/>
              </a:lnSpc>
              <a:defRPr/>
            </a:pPr>
            <a:endParaRPr lang="fr-FR" sz="1400" b="1" smtClean="0">
              <a:solidFill>
                <a:srgbClr val="000091"/>
              </a:solidFill>
              <a:latin typeface="Calibri"/>
            </a:endParaRPr>
          </a:p>
          <a:p>
            <a:pPr marL="237061" indent="-237061" defTabSz="609585">
              <a:defRPr/>
            </a:pPr>
            <a:endParaRPr lang="fr-FR" sz="1400" b="1" smtClean="0">
              <a:solidFill>
                <a:srgbClr val="000091"/>
              </a:solidFill>
              <a:latin typeface="Calibri"/>
            </a:endParaRPr>
          </a:p>
          <a:p>
            <a:pPr marL="237061" indent="-237061" defTabSz="609585">
              <a:defRPr/>
            </a:pPr>
            <a:endParaRPr lang="fr-FR" sz="1400" smtClean="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latin typeface="Marianne" panose="02000000000000000000" pitchFamily="2" charset="0"/>
              </a:rPr>
              <a:pPr/>
              <a:t>5</a:t>
            </a:fld>
            <a:endParaRPr lang="fr-FR" sz="1600">
              <a:latin typeface="Marianne" panose="02000000000000000000" pitchFamily="2" charset="0"/>
            </a:endParaRPr>
          </a:p>
        </p:txBody>
      </p:sp>
      <p:sp>
        <p:nvSpPr>
          <p:cNvPr id="5" name="Rectangle à coins arrondis 4"/>
          <p:cNvSpPr/>
          <p:nvPr/>
        </p:nvSpPr>
        <p:spPr>
          <a:xfrm>
            <a:off x="2949577" y="23367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Points de </a:t>
            </a:r>
            <a:r>
              <a:rPr lang="fr-FR" sz="1400" b="1" dirty="0" smtClean="0">
                <a:solidFill>
                  <a:schemeClr val="bg1"/>
                </a:solidFill>
                <a:latin typeface="Marianne" panose="02000000000000000000" pitchFamily="2" charset="0"/>
              </a:rPr>
              <a:t>vigilance</a:t>
            </a:r>
            <a:endParaRPr lang="fr-FR" sz="1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2855054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6</a:t>
            </a:fld>
            <a:endParaRPr lang="fr-FR"/>
          </a:p>
        </p:txBody>
      </p:sp>
      <p:sp>
        <p:nvSpPr>
          <p:cNvPr id="10" name="Espace réservé du contenu 2"/>
          <p:cNvSpPr>
            <a:spLocks noGrp="1"/>
          </p:cNvSpPr>
          <p:nvPr>
            <p:ph sz="quarter" idx="14"/>
          </p:nvPr>
        </p:nvSpPr>
        <p:spPr>
          <a:xfrm>
            <a:off x="294294" y="746238"/>
            <a:ext cx="8373921" cy="3859216"/>
          </a:xfrm>
        </p:spPr>
        <p:txBody>
          <a:bodyPr/>
          <a:lstStyle/>
          <a:p>
            <a:endParaRPr lang="fr-FR" sz="1600" b="1" dirty="0">
              <a:latin typeface="Marianne" panose="02000000000000000000" pitchFamily="2" charset="0"/>
              <a:ea typeface="+mj-ea"/>
              <a:cs typeface="+mj-cs"/>
            </a:endParaRPr>
          </a:p>
          <a:p>
            <a:pPr marL="285750" indent="-285750" algn="just">
              <a:buFont typeface="Wingdings" panose="05000000000000000000" pitchFamily="2" charset="2"/>
              <a:buChar char="Ø"/>
            </a:pPr>
            <a:r>
              <a:rPr lang="fr-FR" sz="1600" b="1" dirty="0">
                <a:solidFill>
                  <a:srgbClr val="FF0000"/>
                </a:solidFill>
                <a:latin typeface="Marianne" panose="02000000000000000000" pitchFamily="2" charset="0"/>
              </a:rPr>
              <a:t>Rappel</a:t>
            </a:r>
            <a:r>
              <a:rPr lang="fr-FR" sz="1600" b="1" dirty="0">
                <a:solidFill>
                  <a:srgbClr val="F28E65"/>
                </a:solidFill>
                <a:latin typeface="Marianne" panose="02000000000000000000" pitchFamily="2" charset="0"/>
              </a:rPr>
              <a:t> : </a:t>
            </a:r>
            <a:r>
              <a:rPr lang="fr-FR" sz="1600" b="1" dirty="0" smtClean="0">
                <a:solidFill>
                  <a:srgbClr val="F28E65"/>
                </a:solidFill>
                <a:latin typeface="Marianne" panose="02000000000000000000" pitchFamily="2" charset="0"/>
              </a:rPr>
              <a:t>Parcoursup ne décide pas de votre </a:t>
            </a:r>
            <a:r>
              <a:rPr lang="fr-FR" sz="1600" b="1" dirty="0">
                <a:solidFill>
                  <a:srgbClr val="F28E65"/>
                </a:solidFill>
                <a:latin typeface="Marianne" panose="02000000000000000000" pitchFamily="2" charset="0"/>
              </a:rPr>
              <a:t>affectation </a:t>
            </a:r>
          </a:p>
          <a:p>
            <a:pPr algn="just"/>
            <a:endParaRPr lang="fr-FR" sz="1600" dirty="0">
              <a:latin typeface="Marianne" panose="02000000000000000000" pitchFamily="2" charset="0"/>
            </a:endParaRPr>
          </a:p>
          <a:p>
            <a:pPr marL="285750" indent="-285750" algn="just">
              <a:lnSpc>
                <a:spcPct val="150000"/>
              </a:lnSpc>
              <a:spcAft>
                <a:spcPts val="1200"/>
              </a:spcAft>
              <a:buFont typeface="Wingdings" panose="05000000000000000000" pitchFamily="2" charset="2"/>
              <a:buChar char="Ø"/>
            </a:pPr>
            <a:r>
              <a:rPr lang="fr-FR" sz="1200" dirty="0">
                <a:latin typeface="Marianne" panose="02000000000000000000" pitchFamily="2" charset="0"/>
              </a:rPr>
              <a:t>Ce sont les enseignants de la formation qui analysent la candidature dans le cadre d’une commission d’examen des </a:t>
            </a:r>
            <a:r>
              <a:rPr lang="fr-FR" sz="1200" dirty="0" smtClean="0">
                <a:latin typeface="Marianne" panose="02000000000000000000" pitchFamily="2" charset="0"/>
              </a:rPr>
              <a:t>vœux, en prenant en compte </a:t>
            </a:r>
            <a:r>
              <a:rPr lang="fr-FR" sz="1200" dirty="0">
                <a:latin typeface="Marianne" panose="02000000000000000000" pitchFamily="2" charset="0"/>
              </a:rPr>
              <a:t>les critères qui sont affichés dans la fiche </a:t>
            </a:r>
            <a:r>
              <a:rPr lang="fr-FR" sz="1200" dirty="0" smtClean="0">
                <a:latin typeface="Marianne" panose="02000000000000000000" pitchFamily="2" charset="0"/>
              </a:rPr>
              <a:t>formation.</a:t>
            </a:r>
            <a:endParaRPr lang="fr-FR" sz="1200" dirty="0">
              <a:latin typeface="Marianne" panose="02000000000000000000" pitchFamily="2" charset="0"/>
            </a:endParaRPr>
          </a:p>
          <a:p>
            <a:pPr marL="285750" indent="-285750" algn="just">
              <a:lnSpc>
                <a:spcPct val="150000"/>
              </a:lnSpc>
              <a:spcAft>
                <a:spcPts val="1200"/>
              </a:spcAft>
              <a:buFont typeface="Wingdings" panose="05000000000000000000" pitchFamily="2" charset="2"/>
              <a:buChar char="Ø"/>
            </a:pPr>
            <a:r>
              <a:rPr lang="fr-FR" sz="1200" dirty="0">
                <a:latin typeface="Marianne" panose="02000000000000000000" pitchFamily="2" charset="0"/>
              </a:rPr>
              <a:t>Apres analyse des candidatures, les formations transmettent un classement qui sert de base aux propositions d’admission formulées via Parcoursup aux candidats.</a:t>
            </a:r>
          </a:p>
          <a:p>
            <a:pPr marL="285750" indent="-285750" algn="just">
              <a:lnSpc>
                <a:spcPct val="150000"/>
              </a:lnSpc>
              <a:spcAft>
                <a:spcPts val="1200"/>
              </a:spcAft>
              <a:buFont typeface="Wingdings" panose="05000000000000000000" pitchFamily="2" charset="2"/>
              <a:buChar char="Ø"/>
            </a:pPr>
            <a:r>
              <a:rPr lang="fr-FR" sz="1200" dirty="0">
                <a:latin typeface="Marianne" panose="02000000000000000000" pitchFamily="2" charset="0"/>
              </a:rPr>
              <a:t>Chaque candidat choisit en fonction des propositions d’admission qu’il reçoit, à partir du 30 mai 2024. Parcoursup garantit à chaque candidat la liberté de choix, la possibilité de garder des vœux pour lesquels il est en liste d'attente et d’avoir le dernier mot. </a:t>
            </a:r>
          </a:p>
          <a:p>
            <a:pPr marL="285750" indent="-285750" algn="just">
              <a:spcAft>
                <a:spcPts val="1200"/>
              </a:spcAft>
              <a:buFont typeface="Wingdings" panose="05000000000000000000" pitchFamily="2" charset="2"/>
              <a:buChar char="Ø"/>
            </a:pPr>
            <a:endParaRPr lang="fr-FR" sz="1600" dirty="0">
              <a:latin typeface="Marianne" panose="02000000000000000000" pitchFamily="2" charset="0"/>
            </a:endParaRPr>
          </a:p>
          <a:p>
            <a:pPr marL="285750" indent="-285750" algn="just">
              <a:buFont typeface="Wingdings" panose="05000000000000000000" pitchFamily="2" charset="2"/>
              <a:buChar char="Ø"/>
            </a:pPr>
            <a:endParaRPr lang="fr-FR" sz="1600" b="1" dirty="0">
              <a:solidFill>
                <a:srgbClr val="F28E65"/>
              </a:solidFill>
              <a:latin typeface="Marianne" panose="02000000000000000000" pitchFamily="2" charset="0"/>
            </a:endParaRPr>
          </a:p>
          <a:p>
            <a:endParaRPr lang="fr-FR" sz="1600" dirty="0">
              <a:latin typeface="Marianne" panose="02000000000000000000" pitchFamily="2" charset="0"/>
            </a:endParaRPr>
          </a:p>
          <a:p>
            <a:pPr marL="239178" defTabSz="609585">
              <a:spcBef>
                <a:spcPct val="20000"/>
              </a:spcBef>
              <a:spcAft>
                <a:spcPts val="0"/>
              </a:spcAft>
              <a:buClr>
                <a:srgbClr val="FF0000"/>
              </a:buClr>
              <a:buSzPct val="100000"/>
            </a:pPr>
            <a:endParaRPr lang="fr-FR" sz="1600" dirty="0">
              <a:latin typeface="Marianne" panose="02000000000000000000" pitchFamily="2" charset="0"/>
            </a:endParaRPr>
          </a:p>
        </p:txBody>
      </p:sp>
      <p:sp>
        <p:nvSpPr>
          <p:cNvPr id="5" name="Rectangle à coins arrondis 4"/>
          <p:cNvSpPr/>
          <p:nvPr/>
        </p:nvSpPr>
        <p:spPr>
          <a:xfrm>
            <a:off x="2986747" y="240285"/>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L’examen des dossiers par les formations</a:t>
            </a:r>
          </a:p>
        </p:txBody>
      </p:sp>
    </p:spTree>
    <p:extLst>
      <p:ext uri="{BB962C8B-B14F-4D97-AF65-F5344CB8AC3E}">
        <p14:creationId xmlns:p14="http://schemas.microsoft.com/office/powerpoint/2010/main" val="1693272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7" y="578390"/>
            <a:ext cx="8666899"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None/>
              <a:defRPr/>
            </a:pPr>
            <a:endParaRPr lang="fr-FR" sz="1867" b="1" dirty="0">
              <a:solidFill>
                <a:srgbClr val="000091"/>
              </a:solidFill>
              <a:latin typeface="Calibri"/>
            </a:endParaRPr>
          </a:p>
          <a:p>
            <a:pPr marL="237061" indent="-237061" defTabSz="609585">
              <a:defRPr/>
            </a:pPr>
            <a:r>
              <a:rPr lang="fr-FR" sz="1400" b="1" dirty="0" smtClean="0">
                <a:solidFill>
                  <a:srgbClr val="000091"/>
                </a:solidFill>
                <a:latin typeface="Marianne" panose="02000000000000000000" pitchFamily="2" charset="0"/>
              </a:rPr>
              <a:t>A partir du 30 mai 2024 : les formations donnent des réponses aux candidatures reçues</a:t>
            </a:r>
            <a:endParaRPr lang="fr-FR" sz="1400" dirty="0">
              <a:solidFill>
                <a:srgbClr val="000091"/>
              </a:solidFill>
              <a:latin typeface="Marianne" panose="02000000000000000000" pitchFamily="2" charset="0"/>
            </a:endParaRPr>
          </a:p>
          <a:p>
            <a:pPr marL="0" indent="0" defTabSz="609585">
              <a:buNone/>
              <a:defRPr/>
            </a:pP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51B9A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OUI (proposition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a:solidFill>
                  <a:prstClr val="white"/>
                </a:solidFill>
                <a:latin typeface="Marianne" panose="02000000000000000000" pitchFamily="2" charset="0"/>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latin typeface="Marianne" panose="02000000000000000000" pitchFamily="2" charset="0"/>
              </a:rPr>
              <a:t>Le candidat accepte la proposition ou y renonce avant la date limite </a:t>
            </a:r>
            <a:r>
              <a:rPr lang="fr-FR" sz="1400" b="1" kern="0" dirty="0" smtClean="0">
                <a:solidFill>
                  <a:schemeClr val="bg1"/>
                </a:solidFill>
                <a:latin typeface="Marianne" panose="02000000000000000000" pitchFamily="2" charset="0"/>
              </a:rPr>
              <a:t>indiquée. </a:t>
            </a:r>
            <a:endParaRPr lang="fr-FR" sz="1400" b="1" kern="0" dirty="0">
              <a:solidFill>
                <a:schemeClr val="bg1"/>
              </a:solidFill>
              <a:latin typeface="Marianne" panose="02000000000000000000" pitchFamily="2" charset="0"/>
            </a:endParaRP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smtClean="0">
                <a:solidFill>
                  <a:srgbClr val="3D566E"/>
                </a:solidFill>
                <a:latin typeface="Marianne" panose="02000000000000000000" pitchFamily="2" charset="0"/>
              </a:rPr>
              <a:t>NON</a:t>
            </a:r>
            <a:endParaRPr lang="fr-FR" sz="1600" b="1" kern="0" dirty="0">
              <a:solidFill>
                <a:srgbClr val="3D566E"/>
              </a:solidFill>
              <a:latin typeface="Marianne" panose="02000000000000000000" pitchFamily="2" charset="0"/>
            </a:endParaRP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200" b="1" kern="0" dirty="0">
                <a:solidFill>
                  <a:schemeClr val="bg1"/>
                </a:solidFill>
                <a:latin typeface="Marianne" panose="02000000000000000000" pitchFamily="2" charset="0"/>
              </a:rPr>
              <a:t>Le vœu en attente est maintenu </a:t>
            </a:r>
            <a:r>
              <a:rPr lang="fr-FR" sz="1200" b="1" kern="0" dirty="0" smtClean="0">
                <a:solidFill>
                  <a:schemeClr val="bg1"/>
                </a:solidFill>
                <a:latin typeface="Marianne" panose="02000000000000000000" pitchFamily="2" charset="0"/>
              </a:rPr>
              <a:t>d’office si le candidat n’a pas reçu de proposition d’admission. </a:t>
            </a:r>
            <a:r>
              <a:rPr lang="fr-FR" sz="1200" b="1" u="sng" kern="0" dirty="0">
                <a:solidFill>
                  <a:schemeClr val="bg1"/>
                </a:solidFill>
                <a:latin typeface="Marianne" panose="02000000000000000000" pitchFamily="2" charset="0"/>
              </a:rPr>
              <a:t>Lorsque le candidat accepte une proposition, la plateforme lui demande d’indiquer les vœux en attente qu’il souhaite </a:t>
            </a:r>
            <a:r>
              <a:rPr lang="fr-FR" sz="1200" b="1" u="sng" kern="0" dirty="0" smtClean="0">
                <a:solidFill>
                  <a:schemeClr val="bg1"/>
                </a:solidFill>
                <a:latin typeface="Marianne" panose="02000000000000000000" pitchFamily="2" charset="0"/>
              </a:rPr>
              <a:t>conserver</a:t>
            </a:r>
            <a:r>
              <a:rPr lang="fr-FR" sz="1200" b="1" kern="0" dirty="0" smtClean="0">
                <a:solidFill>
                  <a:schemeClr val="bg1"/>
                </a:solidFill>
                <a:latin typeface="Marianne" panose="02000000000000000000" pitchFamily="2" charset="0"/>
              </a:rPr>
              <a:t>.</a:t>
            </a:r>
            <a:endParaRPr lang="fr-FR" sz="1200" b="1" kern="0" dirty="0">
              <a:solidFill>
                <a:schemeClr val="bg1"/>
              </a:solidFill>
              <a:latin typeface="Marianne" panose="02000000000000000000" pitchFamily="2" charset="0"/>
            </a:endParaRP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smtClean="0">
                <a:solidFill>
                  <a:schemeClr val="bg1"/>
                </a:solidFill>
                <a:latin typeface="Marianne" panose="02000000000000000000" pitchFamily="2" charset="0"/>
              </a:rPr>
              <a:t>Le dossier du candidat a été refusé. Il peut </a:t>
            </a:r>
            <a:r>
              <a:rPr lang="fr-FR" sz="1400" b="1" kern="0" dirty="0">
                <a:solidFill>
                  <a:schemeClr val="bg1"/>
                </a:solidFill>
                <a:latin typeface="Marianne" panose="02000000000000000000" pitchFamily="2" charset="0"/>
              </a:rPr>
              <a:t>demander à la formation les raisons de cette </a:t>
            </a:r>
            <a:r>
              <a:rPr lang="fr-FR" sz="1400" b="1" kern="0" dirty="0" smtClean="0">
                <a:solidFill>
                  <a:schemeClr val="bg1"/>
                </a:solidFill>
                <a:latin typeface="Marianne" panose="02000000000000000000" pitchFamily="2" charset="0"/>
              </a:rPr>
              <a:t>décision. La </a:t>
            </a:r>
            <a:r>
              <a:rPr lang="fr-FR" sz="1400" b="1" kern="0" dirty="0">
                <a:solidFill>
                  <a:schemeClr val="bg1"/>
                </a:solidFill>
                <a:latin typeface="Marianne" panose="02000000000000000000" pitchFamily="2" charset="0"/>
              </a:rPr>
              <a:t>marche à suivre est explicitée dans son dossier, en face du </a:t>
            </a:r>
            <a:r>
              <a:rPr lang="fr-FR" sz="1400" b="1" kern="0" dirty="0" smtClean="0">
                <a:solidFill>
                  <a:schemeClr val="bg1"/>
                </a:solidFill>
                <a:latin typeface="Marianne" panose="02000000000000000000" pitchFamily="2" charset="0"/>
              </a:rPr>
              <a:t>vœu.  </a:t>
            </a:r>
            <a:endParaRPr lang="fr-FR" sz="1400" b="1" kern="0" dirty="0">
              <a:solidFill>
                <a:schemeClr val="bg1"/>
              </a:solidFill>
              <a:latin typeface="Marianne" panose="02000000000000000000" pitchFamily="2" charset="0"/>
            </a:endParaRP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latin typeface="Marianne" panose="02000000000000000000" pitchFamily="2" charset="0"/>
              </a:rPr>
              <a:pPr/>
              <a:t>7</a:t>
            </a:fld>
            <a:endParaRPr lang="fr-FR" sz="1600">
              <a:latin typeface="Marianne" panose="02000000000000000000" pitchFamily="2" charset="0"/>
            </a:endParaRPr>
          </a:p>
        </p:txBody>
      </p:sp>
      <p:sp>
        <p:nvSpPr>
          <p:cNvPr id="14" name="Rectangle à coins arrondis 13"/>
          <p:cNvSpPr/>
          <p:nvPr/>
        </p:nvSpPr>
        <p:spPr>
          <a:xfrm>
            <a:off x="3001617" y="233876"/>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Résultats d’admission – filières sélectives</a:t>
            </a:r>
          </a:p>
        </p:txBody>
      </p:sp>
    </p:spTree>
    <p:extLst>
      <p:ext uri="{BB962C8B-B14F-4D97-AF65-F5344CB8AC3E}">
        <p14:creationId xmlns:p14="http://schemas.microsoft.com/office/powerpoint/2010/main" val="525661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z="1600" smtClean="0">
                <a:latin typeface="Marianne" panose="02000000000000000000" pitchFamily="2" charset="0"/>
              </a:rPr>
              <a:pPr/>
              <a:t>8</a:t>
            </a:fld>
            <a:endParaRPr lang="fr-FR" sz="1600">
              <a:latin typeface="Marianne" panose="02000000000000000000" pitchFamily="2" charset="0"/>
            </a:endParaRPr>
          </a:p>
        </p:txBody>
      </p:sp>
      <p:sp>
        <p:nvSpPr>
          <p:cNvPr id="7" name="Rectangle à coins arrondis 6"/>
          <p:cNvSpPr/>
          <p:nvPr/>
        </p:nvSpPr>
        <p:spPr>
          <a:xfrm>
            <a:off x="292929" y="1426371"/>
            <a:ext cx="3297202" cy="651030"/>
          </a:xfrm>
          <a:prstGeom prst="roundRect">
            <a:avLst/>
          </a:prstGeom>
          <a:solidFill>
            <a:srgbClr val="51B9A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a:solidFill>
                  <a:prstClr val="white"/>
                </a:solidFill>
                <a:latin typeface="Marianne" panose="02000000000000000000" pitchFamily="2" charset="0"/>
              </a:rPr>
              <a:t>OUI (proposition d’admission)</a:t>
            </a:r>
          </a:p>
        </p:txBody>
      </p:sp>
      <p:sp>
        <p:nvSpPr>
          <p:cNvPr id="8" name="Rectangle à coins arrondis 7"/>
          <p:cNvSpPr/>
          <p:nvPr/>
        </p:nvSpPr>
        <p:spPr>
          <a:xfrm>
            <a:off x="292929" y="2413179"/>
            <a:ext cx="3273892" cy="588994"/>
          </a:xfrm>
          <a:prstGeom prst="roundRect">
            <a:avLst/>
          </a:prstGeom>
          <a:solidFill>
            <a:srgbClr val="51B9A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OUI-SI (proposition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rgbClr val="00006D"/>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latin typeface="Marianne" panose="02000000000000000000" pitchFamily="2" charset="0"/>
              </a:rPr>
              <a:t>Le candidat accepte la proposition ou y renonce avant la date limite </a:t>
            </a:r>
            <a:r>
              <a:rPr lang="fr-FR" sz="1400" b="1" kern="0" dirty="0" smtClean="0">
                <a:solidFill>
                  <a:schemeClr val="bg1"/>
                </a:solidFill>
                <a:latin typeface="Marianne" panose="02000000000000000000" pitchFamily="2" charset="0"/>
              </a:rPr>
              <a:t>indiquée.</a:t>
            </a:r>
            <a:r>
              <a:rPr lang="fr-FR" sz="1400" b="1" kern="0" dirty="0" smtClean="0">
                <a:solidFill>
                  <a:srgbClr val="000091"/>
                </a:solidFill>
                <a:latin typeface="Marianne" panose="02000000000000000000" pitchFamily="2" charset="0"/>
              </a:rPr>
              <a:t> </a:t>
            </a:r>
            <a:endParaRPr lang="fr-FR" sz="1400" b="1" kern="0" dirty="0">
              <a:solidFill>
                <a:srgbClr val="000091"/>
              </a:solidFill>
              <a:latin typeface="Marianne" panose="02000000000000000000" pitchFamily="2" charset="0"/>
            </a:endParaRPr>
          </a:p>
        </p:txBody>
      </p:sp>
      <p:sp>
        <p:nvSpPr>
          <p:cNvPr id="14" name="Rectangle à coins arrondis 13"/>
          <p:cNvSpPr/>
          <p:nvPr/>
        </p:nvSpPr>
        <p:spPr>
          <a:xfrm>
            <a:off x="4686624" y="3151369"/>
            <a:ext cx="3861131" cy="149096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200" b="1" kern="0" dirty="0">
                <a:solidFill>
                  <a:schemeClr val="bg1"/>
                </a:solidFill>
                <a:latin typeface="Marianne" panose="02000000000000000000" pitchFamily="2" charset="0"/>
              </a:rPr>
              <a:t>Le vœu en attente est maintenu d’office si le candidat n’a pas reçu de proposition d’admission. </a:t>
            </a:r>
            <a:r>
              <a:rPr lang="fr-FR" sz="1200" b="1" u="sng" kern="0" dirty="0">
                <a:solidFill>
                  <a:schemeClr val="bg1"/>
                </a:solidFill>
                <a:latin typeface="Marianne" panose="02000000000000000000" pitchFamily="2" charset="0"/>
              </a:rPr>
              <a:t>Lorsque le candidat accepte une proposition, la plateforme lui demande d’indiquer les vœux en attente qu’il souhaite conserver</a:t>
            </a:r>
            <a:r>
              <a:rPr lang="fr-FR" sz="1200" b="1" kern="0" dirty="0">
                <a:solidFill>
                  <a:schemeClr val="bg1"/>
                </a:solidFill>
                <a:latin typeface="Marianne" panose="02000000000000000000" pitchFamily="2" charset="0"/>
              </a:rPr>
              <a:t>.</a:t>
            </a:r>
          </a:p>
        </p:txBody>
      </p:sp>
      <p:sp>
        <p:nvSpPr>
          <p:cNvPr id="15" name="Rectangle à coins arrondis 14"/>
          <p:cNvSpPr/>
          <p:nvPr/>
        </p:nvSpPr>
        <p:spPr>
          <a:xfrm>
            <a:off x="4686624" y="2254155"/>
            <a:ext cx="3861131" cy="74169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latin typeface="Marianne" panose="02000000000000000000" pitchFamily="2" charset="0"/>
              </a:rPr>
              <a:t>Le candidat accepte la proposition ou y renonce avant la date limite </a:t>
            </a:r>
            <a:r>
              <a:rPr lang="fr-FR" sz="1400" b="1" kern="0" dirty="0" smtClean="0">
                <a:solidFill>
                  <a:schemeClr val="bg1"/>
                </a:solidFill>
                <a:latin typeface="Marianne" panose="02000000000000000000" pitchFamily="2" charset="0"/>
              </a:rPr>
              <a:t>indiquée. </a:t>
            </a:r>
            <a:endParaRPr lang="fr-FR" sz="1400" b="1" kern="0" dirty="0">
              <a:solidFill>
                <a:schemeClr val="bg1"/>
              </a:solidFill>
              <a:latin typeface="Marianne" panose="02000000000000000000" pitchFamily="2" charset="0"/>
            </a:endParaRPr>
          </a:p>
        </p:txBody>
      </p:sp>
      <p:sp>
        <p:nvSpPr>
          <p:cNvPr id="16" name="Espace réservé du texte 2"/>
          <p:cNvSpPr txBox="1">
            <a:spLocks/>
          </p:cNvSpPr>
          <p:nvPr/>
        </p:nvSpPr>
        <p:spPr>
          <a:xfrm>
            <a:off x="394132" y="976141"/>
            <a:ext cx="8414027" cy="450230"/>
          </a:xfrm>
          <a:prstGeom prst="rect">
            <a:avLst/>
          </a:prstGeom>
        </p:spPr>
        <p:txBody>
          <a:bodyPr vert="horz" lIns="121920" tIns="60960" rIns="121920" bIns="60960" rtlCol="0">
            <a:normAutofit fontScale="70000" lnSpcReduction="20000"/>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37061" indent="-237061" defTabSz="609585">
              <a:defRPr/>
            </a:pPr>
            <a:r>
              <a:rPr lang="fr-FR" b="1" dirty="0">
                <a:solidFill>
                  <a:srgbClr val="000091"/>
                </a:solidFill>
                <a:latin typeface="Marianne" panose="02000000000000000000" pitchFamily="2" charset="0"/>
              </a:rPr>
              <a:t>A partir du 30 mai 2024 : les formations donnent des réponses aux candidatures reçues</a:t>
            </a:r>
            <a:endParaRPr lang="fr-FR" dirty="0">
              <a:solidFill>
                <a:srgbClr val="000091"/>
              </a:solidFill>
              <a:latin typeface="Marianne" panose="02000000000000000000" pitchFamily="2" charset="0"/>
            </a:endParaRPr>
          </a:p>
          <a:p>
            <a:endParaRPr lang="fr-FR" sz="2400" dirty="0">
              <a:solidFill>
                <a:srgbClr val="000091"/>
              </a:solidFill>
              <a:latin typeface="Marianne" panose="02000000000000000000" pitchFamily="2" charset="0"/>
            </a:endParaRPr>
          </a:p>
        </p:txBody>
      </p:sp>
      <p:sp>
        <p:nvSpPr>
          <p:cNvPr id="18" name="Rectangle à coins arrondis 17"/>
          <p:cNvSpPr/>
          <p:nvPr/>
        </p:nvSpPr>
        <p:spPr>
          <a:xfrm>
            <a:off x="3001617" y="234255"/>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Résultats d’admission – filières </a:t>
            </a:r>
            <a:r>
              <a:rPr lang="fr-FR" sz="1400" b="1" dirty="0" smtClean="0">
                <a:solidFill>
                  <a:schemeClr val="bg1"/>
                </a:solidFill>
                <a:latin typeface="Marianne" panose="02000000000000000000" pitchFamily="2" charset="0"/>
              </a:rPr>
              <a:t>non sélectives</a:t>
            </a:r>
            <a:endParaRPr lang="fr-FR" sz="1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1906849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9</a:t>
            </a:fld>
            <a:endParaRPr lang="fr-FR"/>
          </a:p>
        </p:txBody>
      </p:sp>
      <p:sp>
        <p:nvSpPr>
          <p:cNvPr id="7" name="Rectangle 6"/>
          <p:cNvSpPr/>
          <p:nvPr/>
        </p:nvSpPr>
        <p:spPr>
          <a:xfrm>
            <a:off x="228429" y="825326"/>
            <a:ext cx="8238731" cy="3747180"/>
          </a:xfrm>
          <a:prstGeom prst="rect">
            <a:avLst/>
          </a:prstGeom>
        </p:spPr>
        <p:txBody>
          <a:bodyPr wrap="square">
            <a:spAutoFit/>
          </a:bodyPr>
          <a:lstStyle/>
          <a:p>
            <a:pPr algn="just">
              <a:spcAft>
                <a:spcPts val="300"/>
              </a:spcAft>
            </a:pPr>
            <a:r>
              <a:rPr lang="fr-FR" sz="1600" b="1" dirty="0">
                <a:solidFill>
                  <a:srgbClr val="ED7454"/>
                </a:solidFill>
                <a:latin typeface="Marianne" panose="02000000000000000000" pitchFamily="2" charset="0"/>
              </a:rPr>
              <a:t>La date limite de réponse est affichée dans votre dossier en face de la proposition d’admission. </a:t>
            </a:r>
          </a:p>
          <a:p>
            <a:pPr algn="just">
              <a:spcBef>
                <a:spcPts val="600"/>
              </a:spcBef>
              <a:spcAft>
                <a:spcPts val="1200"/>
              </a:spcAft>
            </a:pPr>
            <a:r>
              <a:rPr lang="fr-FR" sz="1600" b="1" dirty="0">
                <a:solidFill>
                  <a:srgbClr val="ED7454"/>
                </a:solidFill>
                <a:latin typeface="Marianne" panose="02000000000000000000" pitchFamily="2" charset="0"/>
              </a:rPr>
              <a:t> </a:t>
            </a:r>
          </a:p>
          <a:p>
            <a:pPr algn="just">
              <a:spcBef>
                <a:spcPts val="600"/>
              </a:spcBef>
              <a:spcAft>
                <a:spcPts val="1200"/>
              </a:spcAft>
            </a:pPr>
            <a:endParaRPr lang="fr-FR" sz="1600" b="1" dirty="0">
              <a:solidFill>
                <a:srgbClr val="ED7454"/>
              </a:solidFill>
              <a:latin typeface="Marianne" panose="02000000000000000000" pitchFamily="2" charset="0"/>
            </a:endParaRPr>
          </a:p>
          <a:p>
            <a:pPr algn="just">
              <a:spcBef>
                <a:spcPts val="600"/>
              </a:spcBef>
              <a:spcAft>
                <a:spcPts val="1200"/>
              </a:spcAft>
            </a:pPr>
            <a:endParaRPr lang="fr-FR" sz="1600" b="1" dirty="0">
              <a:solidFill>
                <a:srgbClr val="ED7454"/>
              </a:solidFill>
              <a:latin typeface="Marianne" panose="02000000000000000000" pitchFamily="2" charset="0"/>
            </a:endParaRPr>
          </a:p>
          <a:p>
            <a:pPr algn="just">
              <a:spcBef>
                <a:spcPts val="600"/>
              </a:spcBef>
              <a:spcAft>
                <a:spcPts val="1200"/>
              </a:spcAft>
            </a:pPr>
            <a:r>
              <a:rPr lang="fr-FR" sz="1600" b="1" dirty="0" smtClean="0">
                <a:solidFill>
                  <a:srgbClr val="ED7454"/>
                </a:solidFill>
                <a:latin typeface="Marianne" panose="02000000000000000000" pitchFamily="2" charset="0"/>
              </a:rPr>
              <a:t> </a:t>
            </a:r>
          </a:p>
          <a:p>
            <a:pPr algn="just">
              <a:spcBef>
                <a:spcPts val="600"/>
              </a:spcBef>
              <a:spcAft>
                <a:spcPts val="1200"/>
              </a:spcAft>
            </a:pPr>
            <a:r>
              <a:rPr lang="fr-FR" sz="1600" b="1" dirty="0">
                <a:solidFill>
                  <a:srgbClr val="ED7454"/>
                </a:solidFill>
                <a:latin typeface="Marianne" panose="02000000000000000000" pitchFamily="2" charset="0"/>
              </a:rPr>
              <a:t>&gt; </a:t>
            </a:r>
            <a:r>
              <a:rPr lang="fr-FR" sz="1600" dirty="0" smtClean="0">
                <a:solidFill>
                  <a:srgbClr val="000091"/>
                </a:solidFill>
                <a:latin typeface="Marianne" panose="02000000000000000000" pitchFamily="2" charset="0"/>
              </a:rPr>
              <a:t>Si </a:t>
            </a:r>
            <a:r>
              <a:rPr lang="fr-FR" sz="1600" dirty="0">
                <a:solidFill>
                  <a:srgbClr val="000091"/>
                </a:solidFill>
                <a:latin typeface="Marianne" panose="02000000000000000000" pitchFamily="2" charset="0"/>
              </a:rPr>
              <a:t>un candidat ne répond pas avant la date limite, la proposition d’admission concernée est perdue et proposée, dès le lendemain matin, au candidat suivant sur la liste </a:t>
            </a:r>
            <a:r>
              <a:rPr lang="fr-FR" sz="1600" dirty="0" smtClean="0">
                <a:solidFill>
                  <a:srgbClr val="000091"/>
                </a:solidFill>
                <a:latin typeface="Marianne" panose="02000000000000000000" pitchFamily="2" charset="0"/>
              </a:rPr>
              <a:t>d’attente.</a:t>
            </a:r>
            <a:endParaRPr lang="fr-FR" sz="1600" dirty="0">
              <a:solidFill>
                <a:srgbClr val="000091"/>
              </a:solidFill>
              <a:latin typeface="Marianne" panose="02000000000000000000" pitchFamily="2" charset="0"/>
            </a:endParaRPr>
          </a:p>
          <a:p>
            <a:r>
              <a:rPr lang="fr-FR" sz="1600" b="1" dirty="0" smtClean="0">
                <a:solidFill>
                  <a:srgbClr val="ED7454"/>
                </a:solidFill>
                <a:latin typeface="Marianne" panose="02000000000000000000" pitchFamily="2" charset="0"/>
              </a:rPr>
              <a:t>&gt;</a:t>
            </a:r>
            <a:r>
              <a:rPr lang="fr-FR" sz="1600" b="1" dirty="0" smtClean="0">
                <a:solidFill>
                  <a:srgbClr val="000091"/>
                </a:solidFill>
                <a:latin typeface="Marianne" panose="02000000000000000000" pitchFamily="2" charset="0"/>
              </a:rPr>
              <a:t> </a:t>
            </a:r>
            <a:r>
              <a:rPr lang="fr-FR" sz="1600" dirty="0" smtClean="0">
                <a:solidFill>
                  <a:srgbClr val="000091"/>
                </a:solidFill>
                <a:latin typeface="Marianne" panose="02000000000000000000" pitchFamily="2" charset="0"/>
              </a:rPr>
              <a:t>Notifications et alertes multiples par SMS et mails. </a:t>
            </a:r>
            <a:endParaRPr lang="fr-FR" sz="2133" kern="0" dirty="0">
              <a:solidFill>
                <a:schemeClr val="bg1"/>
              </a:solidFill>
            </a:endParaRPr>
          </a:p>
        </p:txBody>
      </p:sp>
      <p:pic>
        <p:nvPicPr>
          <p:cNvPr id="2" name="Image 1"/>
          <p:cNvPicPr>
            <a:picLocks noChangeAspect="1"/>
          </p:cNvPicPr>
          <p:nvPr/>
        </p:nvPicPr>
        <p:blipFill>
          <a:blip r:embed="rId3"/>
          <a:stretch>
            <a:fillRect/>
          </a:stretch>
        </p:blipFill>
        <p:spPr>
          <a:xfrm>
            <a:off x="1707481" y="1599154"/>
            <a:ext cx="5280628" cy="1281771"/>
          </a:xfrm>
          <a:prstGeom prst="rect">
            <a:avLst/>
          </a:prstGeom>
          <a:ln>
            <a:solidFill>
              <a:schemeClr val="tx1"/>
            </a:solidFill>
          </a:ln>
        </p:spPr>
      </p:pic>
      <p:sp>
        <p:nvSpPr>
          <p:cNvPr id="4" name="Flèche droite 3"/>
          <p:cNvSpPr/>
          <p:nvPr/>
        </p:nvSpPr>
        <p:spPr>
          <a:xfrm rot="9690692">
            <a:off x="6002248" y="2057204"/>
            <a:ext cx="567272" cy="365668"/>
          </a:xfrm>
          <a:prstGeom prst="rightArrow">
            <a:avLst/>
          </a:prstGeom>
          <a:solidFill>
            <a:srgbClr val="0000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9575"/>
              </a:solidFill>
            </a:endParaRPr>
          </a:p>
        </p:txBody>
      </p:sp>
      <p:sp>
        <p:nvSpPr>
          <p:cNvPr id="9" name="Rectangle à coins arrondis 8"/>
          <p:cNvSpPr/>
          <p:nvPr/>
        </p:nvSpPr>
        <p:spPr>
          <a:xfrm>
            <a:off x="2966691" y="266155"/>
            <a:ext cx="5984432" cy="344514"/>
          </a:xfrm>
          <a:prstGeom prst="roundRect">
            <a:avLst/>
          </a:prstGeom>
          <a:solidFill>
            <a:srgbClr val="FFB59F"/>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latin typeface="Marianne" panose="02000000000000000000" pitchFamily="2" charset="0"/>
              </a:rPr>
              <a:t>Les délais de réponse aux propositions d’admission </a:t>
            </a:r>
          </a:p>
        </p:txBody>
      </p:sp>
    </p:spTree>
    <p:extLst>
      <p:ext uri="{BB962C8B-B14F-4D97-AF65-F5344CB8AC3E}">
        <p14:creationId xmlns:p14="http://schemas.microsoft.com/office/powerpoint/2010/main" val="3922279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9471</TotalTime>
  <Words>1774</Words>
  <Application>Microsoft Office PowerPoint</Application>
  <PresentationFormat>Affichage à l'écran (16:9)</PresentationFormat>
  <Paragraphs>198</Paragraphs>
  <Slides>17</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Arial</vt:lpstr>
      <vt:lpstr>Arial-ItalicMT</vt:lpstr>
      <vt:lpstr>Calibri</vt:lpstr>
      <vt:lpstr>Lucida Grande</vt:lpstr>
      <vt:lpstr>Marianne</vt:lpstr>
      <vt:lpstr>Wingdings</vt:lpstr>
      <vt:lpstr>OPÉRATEURS</vt:lpstr>
      <vt:lpstr>w</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Charlotte a fait 7 vœux, tous confirmés. Le 30 mai, elle prend connaissance des décisions des établissements.  </vt:lpstr>
      <vt:lpstr>Le 5 juin, Charlotte reçoit une nouvelle proposition d’admission pour le BUT « F », vœu maintenu en attente : </vt:lpstr>
      <vt:lpstr>A partir du 1er juillet 2024 : classer ses vœux en attente de la phase principale par ordre de préférence </vt:lpstr>
      <vt:lpstr>Des solutions pour les candidats qui n’ont pas reçu de proposition d’admission </vt:lpstr>
      <vt:lpstr>L’inscription administrative dans la formation choisie </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cio</cp:lastModifiedBy>
  <cp:revision>458</cp:revision>
  <dcterms:created xsi:type="dcterms:W3CDTF">2020-10-27T08:44:50Z</dcterms:created>
  <dcterms:modified xsi:type="dcterms:W3CDTF">2023-12-07T09:00:09Z</dcterms:modified>
</cp:coreProperties>
</file>