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5603"/>
    <a:srgbClr val="491DBC"/>
    <a:srgbClr val="AAAAAA"/>
    <a:srgbClr val="B46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9" autoAdjust="0"/>
    <p:restoredTop sz="94660"/>
  </p:normalViewPr>
  <p:slideViewPr>
    <p:cSldViewPr snapToGrid="0">
      <p:cViewPr varScale="1">
        <p:scale>
          <a:sx n="76" d="100"/>
          <a:sy n="76" d="100"/>
        </p:scale>
        <p:origin x="33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F45D5-BAC2-4231-9539-09B9CC7B67CF}" type="datetimeFigureOut">
              <a:rPr lang="fr-FR" smtClean="0"/>
              <a:t>20/01/2022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6A94C-6637-47F0-930C-238E7C5A8A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4587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F45D5-BAC2-4231-9539-09B9CC7B67CF}" type="datetimeFigureOut">
              <a:rPr lang="fr-FR" smtClean="0"/>
              <a:t>20/01/2022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6A94C-6637-47F0-930C-238E7C5A8A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0171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F45D5-BAC2-4231-9539-09B9CC7B67CF}" type="datetimeFigureOut">
              <a:rPr lang="fr-FR" smtClean="0"/>
              <a:t>20/01/2022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6A94C-6637-47F0-930C-238E7C5A8A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9020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F45D5-BAC2-4231-9539-09B9CC7B67CF}" type="datetimeFigureOut">
              <a:rPr lang="fr-FR" smtClean="0"/>
              <a:t>20/01/2022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6A94C-6637-47F0-930C-238E7C5A8A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5715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F45D5-BAC2-4231-9539-09B9CC7B67CF}" type="datetimeFigureOut">
              <a:rPr lang="fr-FR" smtClean="0"/>
              <a:t>20/01/2022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6A94C-6637-47F0-930C-238E7C5A8A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7579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F45D5-BAC2-4231-9539-09B9CC7B67CF}" type="datetimeFigureOut">
              <a:rPr lang="fr-FR" smtClean="0"/>
              <a:t>20/01/2022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6A94C-6637-47F0-930C-238E7C5A8A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637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F45D5-BAC2-4231-9539-09B9CC7B67CF}" type="datetimeFigureOut">
              <a:rPr lang="fr-FR" smtClean="0"/>
              <a:t>20/01/2022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6A94C-6637-47F0-930C-238E7C5A8A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8270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F45D5-BAC2-4231-9539-09B9CC7B67CF}" type="datetimeFigureOut">
              <a:rPr lang="fr-FR" smtClean="0"/>
              <a:t>20/01/2022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6A94C-6637-47F0-930C-238E7C5A8A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3073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F45D5-BAC2-4231-9539-09B9CC7B67CF}" type="datetimeFigureOut">
              <a:rPr lang="fr-FR" smtClean="0"/>
              <a:t>20/01/2022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6A94C-6637-47F0-930C-238E7C5A8A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1181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F45D5-BAC2-4231-9539-09B9CC7B67CF}" type="datetimeFigureOut">
              <a:rPr lang="fr-FR" smtClean="0"/>
              <a:t>20/01/2022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6A94C-6637-47F0-930C-238E7C5A8A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1522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F45D5-BAC2-4231-9539-09B9CC7B67CF}" type="datetimeFigureOut">
              <a:rPr lang="fr-FR" smtClean="0"/>
              <a:t>20/01/2022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6A94C-6637-47F0-930C-238E7C5A8A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9825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1F45D5-BAC2-4231-9539-09B9CC7B67CF}" type="datetimeFigureOut">
              <a:rPr lang="fr-FR" smtClean="0"/>
              <a:t>20/01/2022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6A94C-6637-47F0-930C-238E7C5A8A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5287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-13716"/>
            <a:ext cx="9144000" cy="75633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4000" dirty="0" smtClean="0"/>
              <a:t>RENARD ROUX </a:t>
            </a:r>
            <a:r>
              <a:rPr lang="fr-FR" sz="3000" dirty="0" smtClean="0"/>
              <a:t>(latin Vulpes </a:t>
            </a:r>
            <a:r>
              <a:rPr lang="fr-FR" sz="3000" dirty="0" err="1" smtClean="0"/>
              <a:t>vulpes</a:t>
            </a:r>
            <a:r>
              <a:rPr lang="fr-FR" sz="3000" dirty="0" smtClean="0"/>
              <a:t>)</a:t>
            </a:r>
            <a:endParaRPr lang="fr-FR" sz="3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785301"/>
            <a:ext cx="9144000" cy="1655762"/>
          </a:xfrm>
        </p:spPr>
        <p:txBody>
          <a:bodyPr>
            <a:normAutofit/>
          </a:bodyPr>
          <a:lstStyle/>
          <a:p>
            <a:r>
              <a:rPr lang="fr-FR" sz="3000" dirty="0" smtClean="0"/>
              <a:t>Famille des canidés</a:t>
            </a:r>
            <a:endParaRPr lang="fr-FR" sz="3000" dirty="0"/>
          </a:p>
        </p:txBody>
      </p:sp>
      <p:grpSp>
        <p:nvGrpSpPr>
          <p:cNvPr id="17" name="Groupe 16"/>
          <p:cNvGrpSpPr/>
          <p:nvPr/>
        </p:nvGrpSpPr>
        <p:grpSpPr>
          <a:xfrm>
            <a:off x="3900344" y="2051874"/>
            <a:ext cx="4800600" cy="3149600"/>
            <a:chOff x="3695700" y="2273926"/>
            <a:chExt cx="4800600" cy="3149600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53" t="18695" r="23844" b="9420"/>
            <a:stretch/>
          </p:blipFill>
          <p:spPr>
            <a:xfrm>
              <a:off x="3695700" y="2273926"/>
              <a:ext cx="4800600" cy="3149600"/>
            </a:xfrm>
            <a:prstGeom prst="rect">
              <a:avLst/>
            </a:prstGeom>
          </p:spPr>
        </p:pic>
        <p:cxnSp>
          <p:nvCxnSpPr>
            <p:cNvPr id="6" name="Connecteur droit avec flèche 5"/>
            <p:cNvCxnSpPr/>
            <p:nvPr/>
          </p:nvCxnSpPr>
          <p:spPr>
            <a:xfrm flipH="1">
              <a:off x="3972393" y="3237875"/>
              <a:ext cx="818911" cy="1948722"/>
            </a:xfrm>
            <a:prstGeom prst="straightConnector1">
              <a:avLst/>
            </a:prstGeom>
            <a:ln w="50800"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Connecteur droit avec flèche 8"/>
            <p:cNvCxnSpPr/>
            <p:nvPr/>
          </p:nvCxnSpPr>
          <p:spPr>
            <a:xfrm flipV="1">
              <a:off x="5231567" y="2443397"/>
              <a:ext cx="2578308" cy="29980"/>
            </a:xfrm>
            <a:prstGeom prst="straightConnector1">
              <a:avLst/>
            </a:prstGeom>
            <a:ln w="50800"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Connecteur droit avec flèche 9"/>
            <p:cNvCxnSpPr/>
            <p:nvPr/>
          </p:nvCxnSpPr>
          <p:spPr>
            <a:xfrm flipV="1">
              <a:off x="6963004" y="3014689"/>
              <a:ext cx="0" cy="1827134"/>
            </a:xfrm>
            <a:prstGeom prst="straightConnector1">
              <a:avLst/>
            </a:prstGeom>
            <a:ln w="50800"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2" name="ZoneTexte 11"/>
          <p:cNvSpPr txBox="1"/>
          <p:nvPr/>
        </p:nvSpPr>
        <p:spPr>
          <a:xfrm>
            <a:off x="7538299" y="3801258"/>
            <a:ext cx="153599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dirty="0" smtClean="0"/>
              <a:t>35 à 40 cm</a:t>
            </a:r>
            <a:endParaRPr lang="fr-FR" sz="2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5752722" y="1443287"/>
            <a:ext cx="153599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dirty="0" smtClean="0"/>
              <a:t>58 à 90 cm</a:t>
            </a:r>
            <a:endParaRPr lang="fr-FR" sz="2400" dirty="0"/>
          </a:p>
        </p:txBody>
      </p:sp>
      <p:sp>
        <p:nvSpPr>
          <p:cNvPr id="14" name="ZoneTexte 13"/>
          <p:cNvSpPr txBox="1"/>
          <p:nvPr/>
        </p:nvSpPr>
        <p:spPr>
          <a:xfrm>
            <a:off x="2676419" y="3339593"/>
            <a:ext cx="153599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dirty="0" smtClean="0"/>
              <a:t>32 à 49 cm</a:t>
            </a:r>
            <a:endParaRPr lang="fr-FR" sz="2400" dirty="0"/>
          </a:p>
        </p:txBody>
      </p:sp>
      <p:sp>
        <p:nvSpPr>
          <p:cNvPr id="15" name="ZoneTexte 14"/>
          <p:cNvSpPr txBox="1"/>
          <p:nvPr/>
        </p:nvSpPr>
        <p:spPr>
          <a:xfrm>
            <a:off x="1073852" y="5374539"/>
            <a:ext cx="10453584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Poids : jusqu’à 14 kg pour les mâles (-20% pour les femelles)</a:t>
            </a:r>
          </a:p>
          <a:p>
            <a:r>
              <a:rPr lang="fr-FR" sz="2400" dirty="0" smtClean="0"/>
              <a:t>Espérance de vie : 2 à 3 ans à l’état sauvage (9 à 10 ans en captivité)</a:t>
            </a:r>
          </a:p>
          <a:p>
            <a:r>
              <a:rPr lang="fr-FR" sz="2400" dirty="0" smtClean="0"/>
              <a:t>Reproduction : gestation 2 mois avec une portée : 4 à 6 renardeaux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949872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10634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fr-FR" dirty="0" smtClean="0"/>
              <a:t>Répartition et habitat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585" y="1431910"/>
            <a:ext cx="9450830" cy="4748097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760563" y="5456420"/>
            <a:ext cx="24284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Zone d’origine</a:t>
            </a:r>
          </a:p>
          <a:p>
            <a:r>
              <a:rPr lang="fr-FR" dirty="0" smtClean="0"/>
              <a:t>Présence incertaine</a:t>
            </a:r>
          </a:p>
          <a:p>
            <a:r>
              <a:rPr lang="fr-FR" dirty="0" smtClean="0"/>
              <a:t>Zone d’introduction</a:t>
            </a:r>
          </a:p>
          <a:p>
            <a:r>
              <a:rPr lang="fr-FR" dirty="0" smtClean="0"/>
              <a:t>Zone où il est inexistant </a:t>
            </a:r>
            <a:endParaRPr lang="fr-FR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6550703" y="5531487"/>
            <a:ext cx="216000" cy="180000"/>
          </a:xfrm>
          <a:prstGeom prst="roundRect">
            <a:avLst/>
          </a:prstGeom>
          <a:solidFill>
            <a:srgbClr val="3C5603"/>
          </a:solidFill>
          <a:ln>
            <a:solidFill>
              <a:srgbClr val="3C56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6553203" y="5818797"/>
            <a:ext cx="216000" cy="180000"/>
          </a:xfrm>
          <a:prstGeom prst="roundRect">
            <a:avLst/>
          </a:prstGeom>
          <a:solidFill>
            <a:srgbClr val="B467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C000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6570693" y="6091117"/>
            <a:ext cx="216000" cy="180000"/>
          </a:xfrm>
          <a:prstGeom prst="roundRect">
            <a:avLst/>
          </a:prstGeom>
          <a:solidFill>
            <a:srgbClr val="491DBC"/>
          </a:solidFill>
          <a:ln>
            <a:solidFill>
              <a:srgbClr val="491D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6575955" y="6390917"/>
            <a:ext cx="216000" cy="180000"/>
          </a:xfrm>
          <a:prstGeom prst="roundRect">
            <a:avLst/>
          </a:prstGeom>
          <a:solidFill>
            <a:srgbClr val="AAAAAA"/>
          </a:solidFill>
          <a:ln>
            <a:solidFill>
              <a:srgbClr val="AAAA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7284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07963"/>
            <a:ext cx="9144000" cy="984023"/>
          </a:xfrm>
        </p:spPr>
        <p:txBody>
          <a:bodyPr/>
          <a:lstStyle/>
          <a:p>
            <a:r>
              <a:rPr lang="fr-FR" dirty="0" smtClean="0"/>
              <a:t>Alimentation du Renard roux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519058" y="2972162"/>
            <a:ext cx="6400799" cy="2693852"/>
          </a:xfrm>
        </p:spPr>
        <p:txBody>
          <a:bodyPr>
            <a:normAutofit fontScale="85000" lnSpcReduction="10000"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fr-FR" sz="2800" dirty="0" smtClean="0"/>
              <a:t>Son alimentation</a:t>
            </a:r>
            <a:r>
              <a:rPr lang="fr-FR" sz="2800" dirty="0" smtClean="0"/>
              <a:t>, très </a:t>
            </a:r>
            <a:r>
              <a:rPr lang="fr-FR" sz="2800" dirty="0" smtClean="0"/>
              <a:t>variée dépend de son habitat et de la saison 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2800" dirty="0" smtClean="0"/>
              <a:t>Petits vertébrés (lapins, rongeurs, oiseaux….)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2800" dirty="0" smtClean="0"/>
              <a:t>Graines, champignons, fruits et baies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2800" dirty="0" smtClean="0"/>
              <a:t>Charognes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2800" dirty="0" smtClean="0"/>
              <a:t>Ordures ménagères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dirty="0" smtClean="0"/>
          </a:p>
          <a:p>
            <a:pPr algn="l"/>
            <a:endParaRPr lang="fr-FR" dirty="0"/>
          </a:p>
        </p:txBody>
      </p:sp>
      <p:pic>
        <p:nvPicPr>
          <p:cNvPr id="1026" name="Picture 2" descr="Renard roux — Wikipé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317" y="2090420"/>
            <a:ext cx="3959225" cy="3167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ous-titre 2"/>
          <p:cNvSpPr txBox="1">
            <a:spLocks/>
          </p:cNvSpPr>
          <p:nvPr/>
        </p:nvSpPr>
        <p:spPr>
          <a:xfrm>
            <a:off x="5519057" y="1850935"/>
            <a:ext cx="5279571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 smtClean="0"/>
              <a:t>Il est omnivore, à prédominance carnivore.</a:t>
            </a:r>
          </a:p>
          <a:p>
            <a:pPr algn="l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23505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485549"/>
            <a:ext cx="9144000" cy="951366"/>
          </a:xfrm>
        </p:spPr>
        <p:txBody>
          <a:bodyPr/>
          <a:lstStyle/>
          <a:p>
            <a:r>
              <a:rPr lang="fr-FR" dirty="0" smtClean="0"/>
              <a:t>Technique de chasse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286" y="1854490"/>
            <a:ext cx="4893870" cy="3370653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9735" y="1567704"/>
            <a:ext cx="2900435" cy="41934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2318658" y="5530272"/>
            <a:ext cx="1894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Le </a:t>
            </a:r>
            <a:r>
              <a:rPr lang="fr-FR" sz="2400" dirty="0" err="1" smtClean="0"/>
              <a:t>mulotage</a:t>
            </a:r>
            <a:endParaRPr lang="fr-FR" sz="2400" dirty="0"/>
          </a:p>
        </p:txBody>
      </p:sp>
      <p:sp>
        <p:nvSpPr>
          <p:cNvPr id="7" name="ZoneTexte 6"/>
          <p:cNvSpPr txBox="1"/>
          <p:nvPr/>
        </p:nvSpPr>
        <p:spPr>
          <a:xfrm>
            <a:off x="7682895" y="5891893"/>
            <a:ext cx="1894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Le plongeon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461594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09700" y="256949"/>
            <a:ext cx="9144000" cy="918708"/>
          </a:xfrm>
        </p:spPr>
        <p:txBody>
          <a:bodyPr>
            <a:normAutofit/>
          </a:bodyPr>
          <a:lstStyle/>
          <a:p>
            <a:r>
              <a:rPr lang="fr-FR" dirty="0" smtClean="0"/>
              <a:t>Comportement en hiver</a:t>
            </a:r>
            <a:endParaRPr lang="fr-FR" dirty="0"/>
          </a:p>
        </p:txBody>
      </p:sp>
      <p:grpSp>
        <p:nvGrpSpPr>
          <p:cNvPr id="11" name="Groupe 10"/>
          <p:cNvGrpSpPr/>
          <p:nvPr/>
        </p:nvGrpSpPr>
        <p:grpSpPr>
          <a:xfrm>
            <a:off x="3008622" y="2176864"/>
            <a:ext cx="1656223" cy="2600073"/>
            <a:chOff x="2641662" y="1342225"/>
            <a:chExt cx="837466" cy="1693519"/>
          </a:xfrm>
        </p:grpSpPr>
        <p:sp>
          <p:nvSpPr>
            <p:cNvPr id="4" name="ZoneTexte 3"/>
            <p:cNvSpPr txBox="1"/>
            <p:nvPr/>
          </p:nvSpPr>
          <p:spPr>
            <a:xfrm>
              <a:off x="2641662" y="2654860"/>
              <a:ext cx="837466" cy="380884"/>
            </a:xfrm>
            <a:prstGeom prst="rect">
              <a:avLst/>
            </a:prstGeom>
            <a:noFill/>
            <a:ln w="50800"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3200" dirty="0" smtClean="0"/>
                <a:t>HIBERNE</a:t>
              </a:r>
              <a:endParaRPr lang="fr-FR" sz="3200" dirty="0"/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2775550" y="1342225"/>
              <a:ext cx="569691" cy="380884"/>
            </a:xfrm>
            <a:prstGeom prst="rect">
              <a:avLst/>
            </a:prstGeom>
            <a:noFill/>
            <a:ln w="50800"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3200" dirty="0" smtClean="0"/>
                <a:t>OURS</a:t>
              </a:r>
              <a:endParaRPr lang="fr-FR" sz="3200" dirty="0"/>
            </a:p>
          </p:txBody>
        </p:sp>
        <p:cxnSp>
          <p:nvCxnSpPr>
            <p:cNvPr id="9" name="Connecteur droit avec flèche 8"/>
            <p:cNvCxnSpPr>
              <a:stCxn id="6" idx="2"/>
              <a:endCxn id="4" idx="0"/>
            </p:cNvCxnSpPr>
            <p:nvPr/>
          </p:nvCxnSpPr>
          <p:spPr>
            <a:xfrm flipH="1">
              <a:off x="3060395" y="1723109"/>
              <a:ext cx="1" cy="931751"/>
            </a:xfrm>
            <a:prstGeom prst="straightConnector1">
              <a:avLst/>
            </a:prstGeom>
            <a:ln w="508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e 11"/>
          <p:cNvGrpSpPr/>
          <p:nvPr/>
        </p:nvGrpSpPr>
        <p:grpSpPr>
          <a:xfrm>
            <a:off x="7258605" y="2181331"/>
            <a:ext cx="1665841" cy="2593218"/>
            <a:chOff x="7967786" y="1342226"/>
            <a:chExt cx="842329" cy="1689054"/>
          </a:xfrm>
        </p:grpSpPr>
        <p:sp>
          <p:nvSpPr>
            <p:cNvPr id="5" name="ZoneTexte 4"/>
            <p:cNvSpPr txBox="1"/>
            <p:nvPr/>
          </p:nvSpPr>
          <p:spPr>
            <a:xfrm>
              <a:off x="7967786" y="2650395"/>
              <a:ext cx="842329" cy="380885"/>
            </a:xfrm>
            <a:prstGeom prst="rect">
              <a:avLst/>
            </a:prstGeom>
            <a:noFill/>
            <a:ln w="50800"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3200" dirty="0" smtClean="0"/>
                <a:t>HIVERNE</a:t>
              </a:r>
              <a:endParaRPr lang="fr-FR" sz="3200" dirty="0"/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7988050" y="1342226"/>
              <a:ext cx="801801" cy="380885"/>
            </a:xfrm>
            <a:prstGeom prst="rect">
              <a:avLst/>
            </a:prstGeom>
            <a:noFill/>
            <a:ln w="50800"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3200" dirty="0" smtClean="0"/>
                <a:t>RENARD</a:t>
              </a:r>
              <a:endParaRPr lang="fr-FR" sz="3200" dirty="0"/>
            </a:p>
          </p:txBody>
        </p:sp>
        <p:cxnSp>
          <p:nvCxnSpPr>
            <p:cNvPr id="10" name="Connecteur droit avec flèche 9"/>
            <p:cNvCxnSpPr/>
            <p:nvPr/>
          </p:nvCxnSpPr>
          <p:spPr>
            <a:xfrm>
              <a:off x="8388950" y="1803890"/>
              <a:ext cx="0" cy="850970"/>
            </a:xfrm>
            <a:prstGeom prst="straightConnector1">
              <a:avLst/>
            </a:prstGeom>
            <a:ln w="508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704442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142</Words>
  <Application>Microsoft Office PowerPoint</Application>
  <PresentationFormat>Grand écran</PresentationFormat>
  <Paragraphs>28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RENARD ROUX (latin Vulpes vulpes)</vt:lpstr>
      <vt:lpstr>Répartition et habitat</vt:lpstr>
      <vt:lpstr>Alimentation du Renard roux</vt:lpstr>
      <vt:lpstr>Technique de chasse</vt:lpstr>
      <vt:lpstr>Comportement en hiver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RENARD ROUX (latin Vulpes vulpes)</dc:title>
  <dc:creator>Fanny Marmul</dc:creator>
  <cp:lastModifiedBy>Fanny Marmul</cp:lastModifiedBy>
  <cp:revision>9</cp:revision>
  <dcterms:created xsi:type="dcterms:W3CDTF">2021-12-27T15:23:16Z</dcterms:created>
  <dcterms:modified xsi:type="dcterms:W3CDTF">2022-01-20T11:38:34Z</dcterms:modified>
</cp:coreProperties>
</file>